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0"/>
      </a:spcBef>
      <a:spcAft>
        <a:spcPct val="0"/>
      </a:spcAft>
      <a:defRPr sz="3800" kern="1200">
        <a:solidFill>
          <a:schemeClr val="tx1"/>
        </a:solidFill>
        <a:latin typeface="Arial" charset="0"/>
        <a:ea typeface="+mn-ea"/>
        <a:cs typeface="+mn-cs"/>
      </a:defRPr>
    </a:lvl1pPr>
    <a:lvl2pPr marL="457200" algn="l" rtl="0" fontAlgn="base">
      <a:spcBef>
        <a:spcPct val="0"/>
      </a:spcBef>
      <a:spcAft>
        <a:spcPct val="0"/>
      </a:spcAft>
      <a:defRPr sz="3800" kern="1200">
        <a:solidFill>
          <a:schemeClr val="tx1"/>
        </a:solidFill>
        <a:latin typeface="Arial" charset="0"/>
        <a:ea typeface="+mn-ea"/>
        <a:cs typeface="+mn-cs"/>
      </a:defRPr>
    </a:lvl2pPr>
    <a:lvl3pPr marL="914400" algn="l" rtl="0" fontAlgn="base">
      <a:spcBef>
        <a:spcPct val="0"/>
      </a:spcBef>
      <a:spcAft>
        <a:spcPct val="0"/>
      </a:spcAft>
      <a:defRPr sz="3800" kern="1200">
        <a:solidFill>
          <a:schemeClr val="tx1"/>
        </a:solidFill>
        <a:latin typeface="Arial" charset="0"/>
        <a:ea typeface="+mn-ea"/>
        <a:cs typeface="+mn-cs"/>
      </a:defRPr>
    </a:lvl3pPr>
    <a:lvl4pPr marL="1371600" algn="l" rtl="0" fontAlgn="base">
      <a:spcBef>
        <a:spcPct val="0"/>
      </a:spcBef>
      <a:spcAft>
        <a:spcPct val="0"/>
      </a:spcAft>
      <a:defRPr sz="3800" kern="1200">
        <a:solidFill>
          <a:schemeClr val="tx1"/>
        </a:solidFill>
        <a:latin typeface="Arial" charset="0"/>
        <a:ea typeface="+mn-ea"/>
        <a:cs typeface="+mn-cs"/>
      </a:defRPr>
    </a:lvl4pPr>
    <a:lvl5pPr marL="1828800" algn="l" rtl="0" fontAlgn="base">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660066"/>
    <a:srgbClr val="CC0099"/>
    <a:srgbClr val="800080"/>
    <a:srgbClr val="DDDDDD"/>
    <a:srgbClr val="336600"/>
    <a:srgbClr val="669900"/>
    <a:srgbClr val="87C5CB"/>
    <a:srgbClr val="5BFF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99" autoAdjust="0"/>
  </p:normalViewPr>
  <p:slideViewPr>
    <p:cSldViewPr>
      <p:cViewPr>
        <p:scale>
          <a:sx n="47" d="100"/>
          <a:sy n="47" d="100"/>
        </p:scale>
        <p:origin x="-72" y="816"/>
      </p:cViewPr>
      <p:guideLst>
        <p:guide orient="horz" pos="10368"/>
        <p:guide pos="13824"/>
      </p:guideLst>
    </p:cSldViewPr>
  </p:slideViewPr>
  <p:notesTextViewPr>
    <p:cViewPr>
      <p:scale>
        <a:sx n="100" d="100"/>
        <a:sy n="100" d="100"/>
      </p:scale>
      <p:origin x="0" y="13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dirty="0"/>
              <a:t>Pre and Post Assessment Data</a:t>
            </a:r>
          </a:p>
          <a:p>
            <a:pPr algn="ctr">
              <a:defRPr/>
            </a:pPr>
            <a:r>
              <a:rPr lang="en-US" dirty="0"/>
              <a:t>Comparing Percent</a:t>
            </a:r>
            <a:r>
              <a:rPr lang="en-US" baseline="0" dirty="0"/>
              <a:t> of Correct </a:t>
            </a:r>
            <a:r>
              <a:rPr lang="en-US" baseline="0" dirty="0" smtClean="0"/>
              <a:t>Answers</a:t>
            </a:r>
          </a:p>
          <a:p>
            <a:pPr algn="ctr">
              <a:defRPr/>
            </a:pPr>
            <a:r>
              <a:rPr lang="en-US" baseline="0" dirty="0" smtClean="0"/>
              <a:t>(17 Students)</a:t>
            </a:r>
            <a:r>
              <a:rPr lang="en-US" baseline="0" dirty="0"/>
              <a:t/>
            </a:r>
            <a:br>
              <a:rPr lang="en-US" baseline="0" dirty="0"/>
            </a:br>
            <a:endParaRPr lang="en-US" dirty="0"/>
          </a:p>
        </c:rich>
      </c:tx>
      <c:layout>
        <c:manualLayout>
          <c:xMode val="edge"/>
          <c:yMode val="edge"/>
          <c:x val="0.1246153846153846"/>
          <c:y val="1.7358611602660015E-2"/>
        </c:manualLayout>
      </c:layout>
      <c:overlay val="0"/>
    </c:title>
    <c:autoTitleDeleted val="0"/>
    <c:plotArea>
      <c:layout/>
      <c:barChart>
        <c:barDir val="col"/>
        <c:grouping val="clustered"/>
        <c:varyColors val="0"/>
        <c:ser>
          <c:idx val="0"/>
          <c:order val="0"/>
          <c:tx>
            <c:strRef>
              <c:f>'[I dont care (2).xlsx]Sheet1'!$B$4</c:f>
              <c:strCache>
                <c:ptCount val="1"/>
                <c:pt idx="0">
                  <c:v>Pre-Assessment</c:v>
                </c:pt>
              </c:strCache>
            </c:strRef>
          </c:tx>
          <c:spPr>
            <a:solidFill>
              <a:srgbClr val="008080"/>
            </a:solidFill>
          </c:spPr>
          <c:invertIfNegative val="0"/>
          <c:cat>
            <c:strRef>
              <c:f>'[I dont care (2).xlsx]Sheet1'!$A$5:$A$9</c:f>
              <c:strCache>
                <c:ptCount val="5"/>
                <c:pt idx="0">
                  <c:v>Question 1</c:v>
                </c:pt>
                <c:pt idx="1">
                  <c:v>Question 2</c:v>
                </c:pt>
                <c:pt idx="2">
                  <c:v>Question 3</c:v>
                </c:pt>
                <c:pt idx="3">
                  <c:v>Question 4</c:v>
                </c:pt>
                <c:pt idx="4">
                  <c:v>Question 5</c:v>
                </c:pt>
              </c:strCache>
            </c:strRef>
          </c:cat>
          <c:val>
            <c:numRef>
              <c:f>'[I dont care (2).xlsx]Sheet1'!$B$5:$B$9</c:f>
              <c:numCache>
                <c:formatCode>General</c:formatCode>
                <c:ptCount val="5"/>
                <c:pt idx="0">
                  <c:v>94</c:v>
                </c:pt>
                <c:pt idx="1">
                  <c:v>88</c:v>
                </c:pt>
                <c:pt idx="2">
                  <c:v>41</c:v>
                </c:pt>
                <c:pt idx="3">
                  <c:v>100</c:v>
                </c:pt>
                <c:pt idx="4">
                  <c:v>94</c:v>
                </c:pt>
              </c:numCache>
            </c:numRef>
          </c:val>
        </c:ser>
        <c:ser>
          <c:idx val="1"/>
          <c:order val="1"/>
          <c:tx>
            <c:strRef>
              <c:f>'[I dont care (2).xlsx]Sheet1'!$C$4</c:f>
              <c:strCache>
                <c:ptCount val="1"/>
                <c:pt idx="0">
                  <c:v>Post-Assessment</c:v>
                </c:pt>
              </c:strCache>
            </c:strRef>
          </c:tx>
          <c:spPr>
            <a:solidFill>
              <a:srgbClr val="660066"/>
            </a:solidFill>
          </c:spPr>
          <c:invertIfNegative val="0"/>
          <c:cat>
            <c:strRef>
              <c:f>'[I dont care (2).xlsx]Sheet1'!$A$5:$A$9</c:f>
              <c:strCache>
                <c:ptCount val="5"/>
                <c:pt idx="0">
                  <c:v>Question 1</c:v>
                </c:pt>
                <c:pt idx="1">
                  <c:v>Question 2</c:v>
                </c:pt>
                <c:pt idx="2">
                  <c:v>Question 3</c:v>
                </c:pt>
                <c:pt idx="3">
                  <c:v>Question 4</c:v>
                </c:pt>
                <c:pt idx="4">
                  <c:v>Question 5</c:v>
                </c:pt>
              </c:strCache>
            </c:strRef>
          </c:cat>
          <c:val>
            <c:numRef>
              <c:f>'[I dont care (2).xlsx]Sheet1'!$C$5:$C$9</c:f>
              <c:numCache>
                <c:formatCode>General</c:formatCode>
                <c:ptCount val="5"/>
                <c:pt idx="0">
                  <c:v>100</c:v>
                </c:pt>
                <c:pt idx="1">
                  <c:v>88</c:v>
                </c:pt>
                <c:pt idx="2">
                  <c:v>53</c:v>
                </c:pt>
                <c:pt idx="3">
                  <c:v>94</c:v>
                </c:pt>
                <c:pt idx="4">
                  <c:v>100</c:v>
                </c:pt>
              </c:numCache>
            </c:numRef>
          </c:val>
        </c:ser>
        <c:dLbls>
          <c:showLegendKey val="0"/>
          <c:showVal val="0"/>
          <c:showCatName val="0"/>
          <c:showSerName val="0"/>
          <c:showPercent val="0"/>
          <c:showBubbleSize val="0"/>
        </c:dLbls>
        <c:gapWidth val="150"/>
        <c:axId val="107483520"/>
        <c:axId val="107485056"/>
      </c:barChart>
      <c:catAx>
        <c:axId val="107483520"/>
        <c:scaling>
          <c:orientation val="minMax"/>
        </c:scaling>
        <c:delete val="0"/>
        <c:axPos val="b"/>
        <c:numFmt formatCode="General" sourceLinked="0"/>
        <c:majorTickMark val="out"/>
        <c:minorTickMark val="none"/>
        <c:tickLblPos val="nextTo"/>
        <c:crossAx val="107485056"/>
        <c:crosses val="autoZero"/>
        <c:auto val="1"/>
        <c:lblAlgn val="ctr"/>
        <c:lblOffset val="100"/>
        <c:noMultiLvlLbl val="0"/>
      </c:catAx>
      <c:valAx>
        <c:axId val="107485056"/>
        <c:scaling>
          <c:orientation val="minMax"/>
          <c:max val="100"/>
        </c:scaling>
        <c:delete val="0"/>
        <c:axPos val="l"/>
        <c:majorGridlines/>
        <c:title>
          <c:tx>
            <c:rich>
              <a:bodyPr/>
              <a:lstStyle/>
              <a:p>
                <a:pPr>
                  <a:defRPr/>
                </a:pPr>
                <a:r>
                  <a:rPr lang="en-US"/>
                  <a:t>Percentage</a:t>
                </a:r>
              </a:p>
            </c:rich>
          </c:tx>
          <c:layout/>
          <c:overlay val="0"/>
        </c:title>
        <c:numFmt formatCode="General" sourceLinked="1"/>
        <c:majorTickMark val="out"/>
        <c:minorTickMark val="none"/>
        <c:tickLblPos val="nextTo"/>
        <c:crossAx val="10748352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EF0B101C-5B19-41DF-95FA-44D4EFB69F3E}" type="slidenum">
              <a:rPr lang="en-US"/>
              <a:pPr>
                <a:defRPr/>
              </a:pPr>
              <a:t>‹#›</a:t>
            </a:fld>
            <a:endParaRPr lang="en-US"/>
          </a:p>
        </p:txBody>
      </p:sp>
    </p:spTree>
    <p:extLst>
      <p:ext uri="{BB962C8B-B14F-4D97-AF65-F5344CB8AC3E}">
        <p14:creationId xmlns:p14="http://schemas.microsoft.com/office/powerpoint/2010/main" val="2622145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fld id="{7A2CC637-DC1A-422E-A939-061D6EB1999F}" type="slidenum">
              <a:rPr lang="en-US" sz="1200" smtClean="0"/>
              <a:pPr eaLnBrk="1" hangingPunct="1"/>
              <a:t>1</a:t>
            </a:fld>
            <a:endParaRPr lang="en-US" sz="120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7344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66EC8B-BBB8-4627-9C12-106BEB3A0DF5}" type="slidenum">
              <a:rPr lang="en-US"/>
              <a:pPr>
                <a:defRPr/>
              </a:pPr>
              <a:t>‹#›</a:t>
            </a:fld>
            <a:endParaRPr lang="en-US"/>
          </a:p>
        </p:txBody>
      </p:sp>
    </p:spTree>
    <p:extLst>
      <p:ext uri="{BB962C8B-B14F-4D97-AF65-F5344CB8AC3E}">
        <p14:creationId xmlns:p14="http://schemas.microsoft.com/office/powerpoint/2010/main" val="313396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34283-AEA1-4D3F-B3F2-5B52F9B989F1}" type="slidenum">
              <a:rPr lang="en-US"/>
              <a:pPr>
                <a:defRPr/>
              </a:pPr>
              <a:t>‹#›</a:t>
            </a:fld>
            <a:endParaRPr lang="en-US"/>
          </a:p>
        </p:txBody>
      </p:sp>
    </p:spTree>
    <p:extLst>
      <p:ext uri="{BB962C8B-B14F-4D97-AF65-F5344CB8AC3E}">
        <p14:creationId xmlns:p14="http://schemas.microsoft.com/office/powerpoint/2010/main" val="357224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089DEA-2323-4D0E-9147-0F2C5E83A597}" type="slidenum">
              <a:rPr lang="en-US"/>
              <a:pPr>
                <a:defRPr/>
              </a:pPr>
              <a:t>‹#›</a:t>
            </a:fld>
            <a:endParaRPr lang="en-US"/>
          </a:p>
        </p:txBody>
      </p:sp>
    </p:spTree>
    <p:extLst>
      <p:ext uri="{BB962C8B-B14F-4D97-AF65-F5344CB8AC3E}">
        <p14:creationId xmlns:p14="http://schemas.microsoft.com/office/powerpoint/2010/main" val="268977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3925" y="7680325"/>
            <a:ext cx="19675475" cy="2172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2021800" y="7680325"/>
            <a:ext cx="19675475" cy="217265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B8299C-17B3-44B1-B052-CEACAA9A4E37}" type="slidenum">
              <a:rPr lang="en-US"/>
              <a:pPr>
                <a:defRPr/>
              </a:pPr>
              <a:t>‹#›</a:t>
            </a:fld>
            <a:endParaRPr lang="en-US"/>
          </a:p>
        </p:txBody>
      </p:sp>
    </p:spTree>
    <p:extLst>
      <p:ext uri="{BB962C8B-B14F-4D97-AF65-F5344CB8AC3E}">
        <p14:creationId xmlns:p14="http://schemas.microsoft.com/office/powerpoint/2010/main" val="1711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36CE8-E330-4415-86D5-40687388B761}" type="slidenum">
              <a:rPr lang="en-US"/>
              <a:pPr>
                <a:defRPr/>
              </a:pPr>
              <a:t>‹#›</a:t>
            </a:fld>
            <a:endParaRPr lang="en-US"/>
          </a:p>
        </p:txBody>
      </p:sp>
    </p:spTree>
    <p:extLst>
      <p:ext uri="{BB962C8B-B14F-4D97-AF65-F5344CB8AC3E}">
        <p14:creationId xmlns:p14="http://schemas.microsoft.com/office/powerpoint/2010/main" val="3952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553DCF-3D02-4D8F-8D3C-0C7DB05EE75B}" type="slidenum">
              <a:rPr lang="en-US"/>
              <a:pPr>
                <a:defRPr/>
              </a:pPr>
              <a:t>‹#›</a:t>
            </a:fld>
            <a:endParaRPr lang="en-US"/>
          </a:p>
        </p:txBody>
      </p:sp>
    </p:spTree>
    <p:extLst>
      <p:ext uri="{BB962C8B-B14F-4D97-AF65-F5344CB8AC3E}">
        <p14:creationId xmlns:p14="http://schemas.microsoft.com/office/powerpoint/2010/main" val="412220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B7629D-8165-47E0-B437-113E0B87556C}" type="slidenum">
              <a:rPr lang="en-US"/>
              <a:pPr>
                <a:defRPr/>
              </a:pPr>
              <a:t>‹#›</a:t>
            </a:fld>
            <a:endParaRPr lang="en-US"/>
          </a:p>
        </p:txBody>
      </p:sp>
    </p:spTree>
    <p:extLst>
      <p:ext uri="{BB962C8B-B14F-4D97-AF65-F5344CB8AC3E}">
        <p14:creationId xmlns:p14="http://schemas.microsoft.com/office/powerpoint/2010/main" val="373310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CF128F-276E-4E05-B2AB-A7A5F140BC4B}" type="slidenum">
              <a:rPr lang="en-US"/>
              <a:pPr>
                <a:defRPr/>
              </a:pPr>
              <a:t>‹#›</a:t>
            </a:fld>
            <a:endParaRPr lang="en-US"/>
          </a:p>
        </p:txBody>
      </p:sp>
    </p:spTree>
    <p:extLst>
      <p:ext uri="{BB962C8B-B14F-4D97-AF65-F5344CB8AC3E}">
        <p14:creationId xmlns:p14="http://schemas.microsoft.com/office/powerpoint/2010/main" val="284433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19DEC3-FA4E-4D04-9763-B97364C9A957}" type="slidenum">
              <a:rPr lang="en-US"/>
              <a:pPr>
                <a:defRPr/>
              </a:pPr>
              <a:t>‹#›</a:t>
            </a:fld>
            <a:endParaRPr lang="en-US"/>
          </a:p>
        </p:txBody>
      </p:sp>
    </p:spTree>
    <p:extLst>
      <p:ext uri="{BB962C8B-B14F-4D97-AF65-F5344CB8AC3E}">
        <p14:creationId xmlns:p14="http://schemas.microsoft.com/office/powerpoint/2010/main" val="72949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15C58A-C8E9-4705-94F0-1509B43988E4}" type="slidenum">
              <a:rPr lang="en-US"/>
              <a:pPr>
                <a:defRPr/>
              </a:pPr>
              <a:t>‹#›</a:t>
            </a:fld>
            <a:endParaRPr lang="en-US"/>
          </a:p>
        </p:txBody>
      </p:sp>
    </p:spTree>
    <p:extLst>
      <p:ext uri="{BB962C8B-B14F-4D97-AF65-F5344CB8AC3E}">
        <p14:creationId xmlns:p14="http://schemas.microsoft.com/office/powerpoint/2010/main" val="130321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08867-3901-4435-8F06-FADE497E80A6}" type="slidenum">
              <a:rPr lang="en-US"/>
              <a:pPr>
                <a:defRPr/>
              </a:pPr>
              <a:t>‹#›</a:t>
            </a:fld>
            <a:endParaRPr lang="en-US"/>
          </a:p>
        </p:txBody>
      </p:sp>
    </p:spTree>
    <p:extLst>
      <p:ext uri="{BB962C8B-B14F-4D97-AF65-F5344CB8AC3E}">
        <p14:creationId xmlns:p14="http://schemas.microsoft.com/office/powerpoint/2010/main" val="207894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8512EE-96A2-4FE9-BA9E-76EF90F4733F}" type="slidenum">
              <a:rPr lang="en-US"/>
              <a:pPr>
                <a:defRPr/>
              </a:pPr>
              <a:t>‹#›</a:t>
            </a:fld>
            <a:endParaRPr lang="en-US"/>
          </a:p>
        </p:txBody>
      </p:sp>
    </p:spTree>
    <p:extLst>
      <p:ext uri="{BB962C8B-B14F-4D97-AF65-F5344CB8AC3E}">
        <p14:creationId xmlns:p14="http://schemas.microsoft.com/office/powerpoint/2010/main" val="79466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07" tIns="235104" rIns="470207" bIns="2351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defRPr sz="7100"/>
            </a:lvl1pPr>
          </a:lstStyle>
          <a:p>
            <a:pPr>
              <a:defRPr/>
            </a:pPr>
            <a:endParaRPr lang="en-US"/>
          </a:p>
        </p:txBody>
      </p:sp>
      <p:sp>
        <p:nvSpPr>
          <p:cNvPr id="1029" name="Rectangle 5"/>
          <p:cNvSpPr>
            <a:spLocks noGrp="1" noChangeArrowheads="1"/>
          </p:cNvSpPr>
          <p:nvPr>
            <p:ph type="ftr" sz="quarter" idx="3"/>
          </p:nvPr>
        </p:nvSpPr>
        <p:spPr bwMode="auto">
          <a:xfrm>
            <a:off x="14995525" y="29978350"/>
            <a:ext cx="139001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ctr">
              <a:defRPr sz="7100"/>
            </a:lvl1pPr>
          </a:lstStyle>
          <a:p>
            <a:pPr>
              <a:defRPr/>
            </a:pPr>
            <a:endParaRPr lang="en-US"/>
          </a:p>
        </p:txBody>
      </p:sp>
      <p:sp>
        <p:nvSpPr>
          <p:cNvPr id="1030" name="Rectangle 6"/>
          <p:cNvSpPr>
            <a:spLocks noGrp="1" noChangeArrowheads="1"/>
          </p:cNvSpPr>
          <p:nvPr>
            <p:ph type="sldNum" sz="quarter" idx="4"/>
          </p:nvPr>
        </p:nvSpPr>
        <p:spPr bwMode="auto">
          <a:xfrm>
            <a:off x="31454725" y="29978350"/>
            <a:ext cx="10242550" cy="2286000"/>
          </a:xfrm>
          <a:prstGeom prst="rect">
            <a:avLst/>
          </a:prstGeom>
          <a:noFill/>
          <a:ln>
            <a:noFill/>
          </a:ln>
          <a:effectLst/>
          <a:extLst/>
        </p:spPr>
        <p:txBody>
          <a:bodyPr vert="horz" wrap="square" lIns="470207" tIns="235104" rIns="470207" bIns="235104" numCol="1" anchor="t" anchorCtr="0" compatLnSpc="1">
            <a:prstTxWarp prst="textNoShape">
              <a:avLst/>
            </a:prstTxWarp>
          </a:bodyPr>
          <a:lstStyle>
            <a:lvl1pPr algn="r">
              <a:defRPr sz="7100"/>
            </a:lvl1pPr>
          </a:lstStyle>
          <a:p>
            <a:pPr>
              <a:defRPr/>
            </a:pPr>
            <a:fld id="{FF7C6C35-3651-4A3B-AC3C-B07F3644F3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charset="0"/>
        </a:defRPr>
      </a:lvl2pPr>
      <a:lvl3pPr algn="ctr" defTabSz="4703763" rtl="0" eaLnBrk="0" fontAlgn="base" hangingPunct="0">
        <a:spcBef>
          <a:spcPct val="0"/>
        </a:spcBef>
        <a:spcAft>
          <a:spcPct val="0"/>
        </a:spcAft>
        <a:defRPr sz="22700">
          <a:solidFill>
            <a:schemeClr val="tx2"/>
          </a:solidFill>
          <a:latin typeface="Arial" charset="0"/>
        </a:defRPr>
      </a:lvl3pPr>
      <a:lvl4pPr algn="ctr" defTabSz="4703763" rtl="0" eaLnBrk="0" fontAlgn="base" hangingPunct="0">
        <a:spcBef>
          <a:spcPct val="0"/>
        </a:spcBef>
        <a:spcAft>
          <a:spcPct val="0"/>
        </a:spcAft>
        <a:defRPr sz="22700">
          <a:solidFill>
            <a:schemeClr val="tx2"/>
          </a:solidFill>
          <a:latin typeface="Arial" charset="0"/>
        </a:defRPr>
      </a:lvl4pPr>
      <a:lvl5pPr algn="ctr" defTabSz="4703763" rtl="0" eaLnBrk="0" fontAlgn="base" hangingPunct="0">
        <a:spcBef>
          <a:spcPct val="0"/>
        </a:spcBef>
        <a:spcAft>
          <a:spcPct val="0"/>
        </a:spcAft>
        <a:defRPr sz="22700">
          <a:solidFill>
            <a:schemeClr val="tx2"/>
          </a:solidFill>
          <a:latin typeface="Arial" charset="0"/>
        </a:defRPr>
      </a:lvl5pPr>
      <a:lvl6pPr marL="457200" algn="ctr" defTabSz="4703763" rtl="0" fontAlgn="base">
        <a:spcBef>
          <a:spcPct val="0"/>
        </a:spcBef>
        <a:spcAft>
          <a:spcPct val="0"/>
        </a:spcAft>
        <a:defRPr sz="22700">
          <a:solidFill>
            <a:schemeClr val="tx2"/>
          </a:solidFill>
          <a:latin typeface="Arial" charset="0"/>
        </a:defRPr>
      </a:lvl6pPr>
      <a:lvl7pPr marL="914400" algn="ctr" defTabSz="4703763" rtl="0" fontAlgn="base">
        <a:spcBef>
          <a:spcPct val="0"/>
        </a:spcBef>
        <a:spcAft>
          <a:spcPct val="0"/>
        </a:spcAft>
        <a:defRPr sz="22700">
          <a:solidFill>
            <a:schemeClr val="tx2"/>
          </a:solidFill>
          <a:latin typeface="Arial" charset="0"/>
        </a:defRPr>
      </a:lvl7pPr>
      <a:lvl8pPr marL="1371600" algn="ctr" defTabSz="4703763" rtl="0" fontAlgn="base">
        <a:spcBef>
          <a:spcPct val="0"/>
        </a:spcBef>
        <a:spcAft>
          <a:spcPct val="0"/>
        </a:spcAft>
        <a:defRPr sz="22700">
          <a:solidFill>
            <a:schemeClr val="tx2"/>
          </a:solidFill>
          <a:latin typeface="Arial" charset="0"/>
        </a:defRPr>
      </a:lvl8pPr>
      <a:lvl9pPr marL="1828800" algn="ctr" defTabSz="4703763" rtl="0" fontAlgn="base">
        <a:spcBef>
          <a:spcPct val="0"/>
        </a:spcBef>
        <a:spcAft>
          <a:spcPct val="0"/>
        </a:spcAft>
        <a:defRPr sz="22700">
          <a:solidFill>
            <a:schemeClr val="tx2"/>
          </a:solidFill>
          <a:latin typeface="Arial" charset="0"/>
        </a:defRPr>
      </a:lvl9pPr>
    </p:titleStyle>
    <p:bodyStyle>
      <a:lvl1pPr marL="1762125" indent="-1762125"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75338" indent="-1171575" algn="l" defTabSz="4703763" rtl="0" eaLnBrk="0" fontAlgn="base" hangingPunct="0">
        <a:spcBef>
          <a:spcPct val="20000"/>
        </a:spcBef>
        <a:spcAft>
          <a:spcPct val="0"/>
        </a:spcAft>
        <a:buChar char="•"/>
        <a:defRPr sz="124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2275" indent="-1176338" algn="l" defTabSz="4703763" rtl="0" eaLnBrk="0" fontAlgn="base" hangingPunct="0">
        <a:spcBef>
          <a:spcPct val="20000"/>
        </a:spcBef>
        <a:spcAft>
          <a:spcPct val="0"/>
        </a:spcAft>
        <a:buChar char="»"/>
        <a:defRPr sz="10300">
          <a:solidFill>
            <a:schemeClr val="tx1"/>
          </a:solidFill>
          <a:latin typeface="+mn-lt"/>
        </a:defRPr>
      </a:lvl5pPr>
      <a:lvl6pPr marL="11039475" indent="-1176338" algn="l" defTabSz="4703763" rtl="0" fontAlgn="base">
        <a:spcBef>
          <a:spcPct val="20000"/>
        </a:spcBef>
        <a:spcAft>
          <a:spcPct val="0"/>
        </a:spcAft>
        <a:buChar char="»"/>
        <a:defRPr sz="10300">
          <a:solidFill>
            <a:schemeClr val="tx1"/>
          </a:solidFill>
          <a:latin typeface="+mn-lt"/>
        </a:defRPr>
      </a:lvl6pPr>
      <a:lvl7pPr marL="11496675" indent="-1176338" algn="l" defTabSz="4703763" rtl="0" fontAlgn="base">
        <a:spcBef>
          <a:spcPct val="20000"/>
        </a:spcBef>
        <a:spcAft>
          <a:spcPct val="0"/>
        </a:spcAft>
        <a:buChar char="»"/>
        <a:defRPr sz="10300">
          <a:solidFill>
            <a:schemeClr val="tx1"/>
          </a:solidFill>
          <a:latin typeface="+mn-lt"/>
        </a:defRPr>
      </a:lvl7pPr>
      <a:lvl8pPr marL="11953875" indent="-1176338" algn="l" defTabSz="4703763" rtl="0" fontAlgn="base">
        <a:spcBef>
          <a:spcPct val="20000"/>
        </a:spcBef>
        <a:spcAft>
          <a:spcPct val="0"/>
        </a:spcAft>
        <a:buChar char="»"/>
        <a:defRPr sz="10300">
          <a:solidFill>
            <a:schemeClr val="tx1"/>
          </a:solidFill>
          <a:latin typeface="+mn-lt"/>
        </a:defRPr>
      </a:lvl8pPr>
      <a:lvl9pPr marL="12411075" indent="-1176338"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8.png"/><Relationship Id="rId3" Type="http://schemas.openxmlformats.org/officeDocument/2006/relationships/hyperlink" Target="http://www.corestandards.org/Math/Content/HSG/MG/A/3" TargetMode="External"/><Relationship Id="rId7" Type="http://schemas.openxmlformats.org/officeDocument/2006/relationships/image" Target="../media/image3.JPG"/><Relationship Id="rId12"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6.jpeg"/><Relationship Id="rId5" Type="http://schemas.openxmlformats.org/officeDocument/2006/relationships/image" Target="../media/image1.jpeg"/><Relationship Id="rId10" Type="http://schemas.openxmlformats.org/officeDocument/2006/relationships/chart" Target="../charts/chart1.xml"/><Relationship Id="rId4" Type="http://schemas.openxmlformats.org/officeDocument/2006/relationships/hyperlink" Target="http://www.corestandards.org/Math/Content/HSG/SRT/A/1/b"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87C5CB"/>
            </a:gs>
            <a:gs pos="100000">
              <a:schemeClr val="bg1"/>
            </a:gs>
          </a:gsLst>
          <a:lin ang="5400000" scaled="1"/>
        </a:gradFill>
        <a:effectLst/>
      </p:bgPr>
    </p:bg>
    <p:spTree>
      <p:nvGrpSpPr>
        <p:cNvPr id="1" name=""/>
        <p:cNvGrpSpPr/>
        <p:nvPr/>
      </p:nvGrpSpPr>
      <p:grpSpPr>
        <a:xfrm>
          <a:off x="0" y="0"/>
          <a:ext cx="0" cy="0"/>
          <a:chOff x="0" y="0"/>
          <a:chExt cx="0" cy="0"/>
        </a:xfrm>
      </p:grpSpPr>
      <p:cxnSp>
        <p:nvCxnSpPr>
          <p:cNvPr id="109" name="Straight Connector 108"/>
          <p:cNvCxnSpPr/>
          <p:nvPr/>
        </p:nvCxnSpPr>
        <p:spPr bwMode="auto">
          <a:xfrm>
            <a:off x="29333989" y="12192000"/>
            <a:ext cx="13941261" cy="0"/>
          </a:xfrm>
          <a:prstGeom prst="line">
            <a:avLst/>
          </a:prstGeom>
          <a:ln w="57150">
            <a:solidFill>
              <a:srgbClr val="00808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29381450" y="10148968"/>
            <a:ext cx="13941261" cy="0"/>
          </a:xfrm>
          <a:prstGeom prst="line">
            <a:avLst/>
          </a:prstGeom>
          <a:ln w="57150">
            <a:solidFill>
              <a:srgbClr val="008080"/>
            </a:solidFill>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2064" name="Rectangle 43"/>
          <p:cNvSpPr>
            <a:spLocks noChangeArrowheads="1"/>
          </p:cNvSpPr>
          <p:nvPr/>
        </p:nvSpPr>
        <p:spPr bwMode="auto">
          <a:xfrm>
            <a:off x="1981200" y="1170113"/>
            <a:ext cx="40005000" cy="5916487"/>
          </a:xfrm>
          <a:prstGeom prst="rect">
            <a:avLst/>
          </a:prstGeom>
          <a:solidFill>
            <a:srgbClr val="008080"/>
          </a:solidFill>
          <a:ln>
            <a:noFill/>
          </a:ln>
          <a:extLst/>
        </p:spPr>
        <p:txBody>
          <a:bodyPr wrap="none" anchor="ctr"/>
          <a:lstStyle/>
          <a:p>
            <a:endParaRPr lang="en-US" dirty="0"/>
          </a:p>
        </p:txBody>
      </p:sp>
      <p:sp>
        <p:nvSpPr>
          <p:cNvPr id="2050" name="Rectangle 13"/>
          <p:cNvSpPr>
            <a:spLocks noGrp="1" noChangeArrowheads="1"/>
          </p:cNvSpPr>
          <p:nvPr>
            <p:ph type="title"/>
          </p:nvPr>
        </p:nvSpPr>
        <p:spPr>
          <a:solidFill>
            <a:srgbClr val="660066"/>
          </a:solidFill>
          <a:ln w="60325" cap="flat">
            <a:solidFill>
              <a:srgbClr val="669900"/>
            </a:solidFill>
            <a:miter lim="800000"/>
            <a:headEnd/>
            <a:tailEnd/>
          </a:ln>
        </p:spPr>
        <p:txBody>
          <a:bodyPr/>
          <a:lstStyle/>
          <a:p>
            <a:pPr eaLnBrk="1" hangingPunct="1"/>
            <a:r>
              <a:rPr lang="en-US" sz="11300" b="1" dirty="0" smtClean="0">
                <a:solidFill>
                  <a:schemeClr val="bg1"/>
                </a:solidFill>
                <a:latin typeface="Lucida Bright" pitchFamily="18" charset="0"/>
              </a:rPr>
              <a:t>Bike Trail to Scale</a:t>
            </a:r>
            <a:r>
              <a:rPr lang="en-US" sz="6000" dirty="0" smtClean="0">
                <a:latin typeface="Lucida Bright" pitchFamily="18" charset="0"/>
              </a:rPr>
              <a:t/>
            </a:r>
            <a:br>
              <a:rPr lang="en-US" sz="6000" dirty="0" smtClean="0">
                <a:latin typeface="Lucida Bright" pitchFamily="18" charset="0"/>
              </a:rPr>
            </a:br>
            <a:r>
              <a:rPr lang="en-US" sz="7200" dirty="0" smtClean="0">
                <a:solidFill>
                  <a:schemeClr val="bg1"/>
                </a:solidFill>
                <a:latin typeface="Lucida Bright" pitchFamily="18" charset="0"/>
              </a:rPr>
              <a:t>Kayla Quinter</a:t>
            </a:r>
            <a:r>
              <a:rPr lang="en-US" sz="7200" i="1" dirty="0" smtClean="0">
                <a:solidFill>
                  <a:schemeClr val="bg1"/>
                </a:solidFill>
                <a:latin typeface="Lucida Bright" pitchFamily="18" charset="0"/>
              </a:rPr>
              <a:t/>
            </a:r>
            <a:br>
              <a:rPr lang="en-US" sz="7200" i="1" dirty="0" smtClean="0">
                <a:solidFill>
                  <a:schemeClr val="bg1"/>
                </a:solidFill>
                <a:latin typeface="Lucida Bright" pitchFamily="18" charset="0"/>
              </a:rPr>
            </a:br>
            <a:r>
              <a:rPr lang="en-US" sz="7200" dirty="0" smtClean="0">
                <a:solidFill>
                  <a:schemeClr val="bg1"/>
                </a:solidFill>
                <a:latin typeface="Lucida Bright" pitchFamily="18" charset="0"/>
              </a:rPr>
              <a:t>Cincinnati Country Day School, Honors Geometry (9)</a:t>
            </a:r>
          </a:p>
        </p:txBody>
      </p:sp>
      <p:sp>
        <p:nvSpPr>
          <p:cNvPr id="2051" name="Rectangle 17"/>
          <p:cNvSpPr>
            <a:spLocks noChangeArrowheads="1"/>
          </p:cNvSpPr>
          <p:nvPr/>
        </p:nvSpPr>
        <p:spPr bwMode="auto">
          <a:xfrm>
            <a:off x="457200" y="74295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Unit Overview</a:t>
            </a:r>
            <a:endParaRPr lang="en-US" sz="6400" b="1" dirty="0">
              <a:solidFill>
                <a:srgbClr val="008080"/>
              </a:solidFill>
              <a:latin typeface="Lucida Bright" pitchFamily="18" charset="0"/>
            </a:endParaRPr>
          </a:p>
        </p:txBody>
      </p:sp>
      <p:sp>
        <p:nvSpPr>
          <p:cNvPr id="2052" name="Rectangle 19"/>
          <p:cNvSpPr>
            <a:spLocks noChangeArrowheads="1"/>
          </p:cNvSpPr>
          <p:nvPr/>
        </p:nvSpPr>
        <p:spPr bwMode="auto">
          <a:xfrm>
            <a:off x="14814550" y="74676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Unit Activity Implementation</a:t>
            </a:r>
          </a:p>
        </p:txBody>
      </p:sp>
      <p:sp>
        <p:nvSpPr>
          <p:cNvPr id="2053" name="Rectangle 20"/>
          <p:cNvSpPr>
            <a:spLocks noChangeArrowheads="1"/>
          </p:cNvSpPr>
          <p:nvPr/>
        </p:nvSpPr>
        <p:spPr bwMode="auto">
          <a:xfrm>
            <a:off x="29381450" y="74676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a:solidFill>
                  <a:srgbClr val="008080"/>
                </a:solidFill>
                <a:latin typeface="Lucida Bright" pitchFamily="18" charset="0"/>
              </a:rPr>
              <a:t>Student </a:t>
            </a:r>
            <a:r>
              <a:rPr lang="en-US" sz="6400" b="1" dirty="0" smtClean="0">
                <a:solidFill>
                  <a:srgbClr val="008080"/>
                </a:solidFill>
                <a:latin typeface="Lucida Bright" pitchFamily="18" charset="0"/>
              </a:rPr>
              <a:t>Work</a:t>
            </a:r>
            <a:endParaRPr lang="en-US" sz="6400" b="1" dirty="0">
              <a:solidFill>
                <a:srgbClr val="008080"/>
              </a:solidFill>
              <a:latin typeface="Lucida Bright" pitchFamily="18" charset="0"/>
            </a:endParaRPr>
          </a:p>
        </p:txBody>
      </p:sp>
      <p:sp>
        <p:nvSpPr>
          <p:cNvPr id="2054" name="Text Box 21"/>
          <p:cNvSpPr txBox="1">
            <a:spLocks noChangeArrowheads="1"/>
          </p:cNvSpPr>
          <p:nvPr/>
        </p:nvSpPr>
        <p:spPr bwMode="auto">
          <a:xfrm>
            <a:off x="730250" y="16681450"/>
            <a:ext cx="132905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5" name="Text Box 22"/>
          <p:cNvSpPr txBox="1">
            <a:spLocks noChangeArrowheads="1"/>
          </p:cNvSpPr>
          <p:nvPr/>
        </p:nvSpPr>
        <p:spPr bwMode="auto">
          <a:xfrm>
            <a:off x="609600" y="16529050"/>
            <a:ext cx="1377632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endParaRPr lang="en-US" sz="9200"/>
          </a:p>
        </p:txBody>
      </p:sp>
      <p:sp>
        <p:nvSpPr>
          <p:cNvPr id="2056" name="Rectangle 25"/>
          <p:cNvSpPr>
            <a:spLocks noChangeArrowheads="1"/>
          </p:cNvSpPr>
          <p:nvPr/>
        </p:nvSpPr>
        <p:spPr bwMode="auto">
          <a:xfrm>
            <a:off x="609600" y="15011400"/>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Activity </a:t>
            </a:r>
            <a:r>
              <a:rPr lang="en-US" sz="6400" b="1" dirty="0">
                <a:solidFill>
                  <a:srgbClr val="008080"/>
                </a:solidFill>
                <a:latin typeface="Lucida Bright" pitchFamily="18" charset="0"/>
              </a:rPr>
              <a:t>Structure</a:t>
            </a:r>
          </a:p>
        </p:txBody>
      </p:sp>
      <p:sp>
        <p:nvSpPr>
          <p:cNvPr id="2057" name="Rectangle 26"/>
          <p:cNvSpPr>
            <a:spLocks noChangeArrowheads="1"/>
          </p:cNvSpPr>
          <p:nvPr/>
        </p:nvSpPr>
        <p:spPr bwMode="auto">
          <a:xfrm>
            <a:off x="29505275" y="21765664"/>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Reflection and Conclusion</a:t>
            </a:r>
          </a:p>
        </p:txBody>
      </p:sp>
      <p:sp>
        <p:nvSpPr>
          <p:cNvPr id="2058" name="Rectangle 30"/>
          <p:cNvSpPr>
            <a:spLocks noChangeArrowheads="1"/>
          </p:cNvSpPr>
          <p:nvPr/>
        </p:nvSpPr>
        <p:spPr bwMode="auto">
          <a:xfrm>
            <a:off x="14631265" y="22788123"/>
            <a:ext cx="13893800" cy="1371600"/>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a:solidFill>
                  <a:srgbClr val="008080"/>
                </a:solidFill>
                <a:latin typeface="Lucida Bright" pitchFamily="18" charset="0"/>
              </a:rPr>
              <a:t>Engineering Design Process </a:t>
            </a:r>
          </a:p>
        </p:txBody>
      </p:sp>
      <p:sp>
        <p:nvSpPr>
          <p:cNvPr id="2059" name="Text Box 32"/>
          <p:cNvSpPr txBox="1">
            <a:spLocks noChangeArrowheads="1"/>
          </p:cNvSpPr>
          <p:nvPr/>
        </p:nvSpPr>
        <p:spPr bwMode="auto">
          <a:xfrm>
            <a:off x="838200" y="16916400"/>
            <a:ext cx="13411200" cy="1625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5000" b="1" dirty="0" smtClean="0">
                <a:latin typeface="Lucida Bright" pitchFamily="18" charset="0"/>
              </a:rPr>
              <a:t>Title:  </a:t>
            </a:r>
            <a:r>
              <a:rPr lang="en-US" sz="5000" dirty="0" smtClean="0">
                <a:latin typeface="Lucida Bright" pitchFamily="18" charset="0"/>
              </a:rPr>
              <a:t>Bike Trail to Scale</a:t>
            </a:r>
          </a:p>
          <a:p>
            <a:pPr eaLnBrk="1" hangingPunct="1">
              <a:spcBef>
                <a:spcPct val="50000"/>
              </a:spcBef>
            </a:pPr>
            <a:r>
              <a:rPr lang="en-US" sz="5000" b="1" dirty="0" smtClean="0">
                <a:latin typeface="Lucida Bright" pitchFamily="18" charset="0"/>
              </a:rPr>
              <a:t>Guiding Questions:</a:t>
            </a:r>
          </a:p>
          <a:p>
            <a:pPr marL="742950" lvl="0" indent="-742950">
              <a:buAutoNum type="arabicPeriod"/>
            </a:pPr>
            <a:r>
              <a:rPr lang="en-US" sz="4000" dirty="0" smtClean="0"/>
              <a:t>What is a scale as used in drawings and maps?</a:t>
            </a:r>
          </a:p>
          <a:p>
            <a:pPr marL="742950" lvl="0" indent="-742950">
              <a:buAutoNum type="arabicPeriod"/>
            </a:pPr>
            <a:r>
              <a:rPr lang="en-US" sz="4000" dirty="0" smtClean="0"/>
              <a:t>How do you determine the scale ratio between two similar shapes?</a:t>
            </a:r>
          </a:p>
          <a:p>
            <a:pPr marL="742950" lvl="0" indent="-742950">
              <a:buAutoNum type="arabicPeriod"/>
            </a:pPr>
            <a:r>
              <a:rPr lang="en-US" sz="4000" dirty="0" smtClean="0"/>
              <a:t>How do you use the scale ratios and proportions to find dimensions of similar shapes?</a:t>
            </a:r>
          </a:p>
          <a:p>
            <a:pPr marL="742950" lvl="0" indent="-742950">
              <a:buAutoNum type="arabicPeriod"/>
            </a:pPr>
            <a:r>
              <a:rPr lang="en-US" sz="4000" dirty="0" smtClean="0"/>
              <a:t>How can you use a given scale to create a blueprint or scaled drawing?</a:t>
            </a:r>
          </a:p>
          <a:p>
            <a:pPr marL="742950" lvl="0" indent="-742950">
              <a:buAutoNum type="arabicPeriod"/>
            </a:pPr>
            <a:r>
              <a:rPr lang="en-US" sz="4000" dirty="0" smtClean="0"/>
              <a:t>Where can you find scales being used?</a:t>
            </a:r>
            <a:endParaRPr lang="en-US" sz="4000" b="1" dirty="0">
              <a:latin typeface="Lucida Bright" pitchFamily="18" charset="0"/>
            </a:endParaRPr>
          </a:p>
          <a:p>
            <a:pPr eaLnBrk="1" hangingPunct="1">
              <a:spcBef>
                <a:spcPct val="50000"/>
              </a:spcBef>
            </a:pPr>
            <a:r>
              <a:rPr lang="en-US" sz="5000" b="1" dirty="0" smtClean="0">
                <a:latin typeface="Lucida Bright" pitchFamily="18" charset="0"/>
              </a:rPr>
              <a:t>Objectives: </a:t>
            </a:r>
            <a:r>
              <a:rPr lang="en-US" sz="4000" dirty="0" smtClean="0">
                <a:latin typeface="Lucida Bright" pitchFamily="18" charset="0"/>
              </a:rPr>
              <a:t>Students should be able to…</a:t>
            </a:r>
            <a:endParaRPr lang="en-US" sz="4000" b="1" dirty="0" smtClean="0">
              <a:latin typeface="Lucida Bright" pitchFamily="18" charset="0"/>
            </a:endParaRPr>
          </a:p>
          <a:p>
            <a:pPr marL="742950" lvl="0" indent="-742950">
              <a:buAutoNum type="arabicPeriod"/>
            </a:pPr>
            <a:r>
              <a:rPr lang="en-US" sz="4000" dirty="0" smtClean="0"/>
              <a:t>Identify the scale ratio when given a scaled drawing.</a:t>
            </a:r>
          </a:p>
          <a:p>
            <a:pPr marL="742950" lvl="0" indent="-742950">
              <a:buAutoNum type="arabicPeriod"/>
            </a:pPr>
            <a:r>
              <a:rPr lang="en-US" sz="4000" dirty="0" smtClean="0"/>
              <a:t>Identify the scale ratio between two similar shapes.</a:t>
            </a:r>
          </a:p>
          <a:p>
            <a:pPr marL="742950" lvl="0" indent="-742950">
              <a:buAutoNum type="arabicPeriod"/>
            </a:pPr>
            <a:r>
              <a:rPr lang="en-US" sz="4000" dirty="0" smtClean="0"/>
              <a:t>Use ratios and proportions to determine the dimensions of similar shapes.</a:t>
            </a:r>
          </a:p>
          <a:p>
            <a:pPr marL="742950" lvl="0" indent="-742950">
              <a:buAutoNum type="arabicPeriod"/>
            </a:pPr>
            <a:r>
              <a:rPr lang="en-US" sz="4000" dirty="0" smtClean="0"/>
              <a:t>Use a scale to create drawings/plans/blueprints when given actual dimensions of large items.</a:t>
            </a:r>
          </a:p>
          <a:p>
            <a:pPr marL="742950" lvl="0" indent="-742950">
              <a:buAutoNum type="arabicPeriod"/>
            </a:pPr>
            <a:r>
              <a:rPr lang="en-US" sz="4000" dirty="0" smtClean="0"/>
              <a:t>Become familiar with how scale factors, proportions, and ratios apply to real life designs.</a:t>
            </a:r>
            <a:endParaRPr lang="en-US" sz="4000" dirty="0">
              <a:latin typeface="Lucida Bright" pitchFamily="18" charset="0"/>
            </a:endParaRPr>
          </a:p>
          <a:p>
            <a:pPr eaLnBrk="1" hangingPunct="1">
              <a:spcBef>
                <a:spcPct val="50000"/>
              </a:spcBef>
            </a:pPr>
            <a:endParaRPr lang="en-US" sz="4000" b="1" dirty="0"/>
          </a:p>
          <a:p>
            <a:pPr eaLnBrk="1" hangingPunct="1">
              <a:spcBef>
                <a:spcPct val="50000"/>
              </a:spcBef>
            </a:pPr>
            <a:endParaRPr lang="en-US" sz="4300" b="1" dirty="0"/>
          </a:p>
          <a:p>
            <a:pPr eaLnBrk="1" hangingPunct="1">
              <a:spcBef>
                <a:spcPct val="50000"/>
              </a:spcBef>
            </a:pPr>
            <a:endParaRPr lang="en-US" sz="4300" b="1" dirty="0"/>
          </a:p>
        </p:txBody>
      </p:sp>
      <p:sp>
        <p:nvSpPr>
          <p:cNvPr id="2060" name="Text Box 35"/>
          <p:cNvSpPr txBox="1">
            <a:spLocks noChangeArrowheads="1"/>
          </p:cNvSpPr>
          <p:nvPr/>
        </p:nvSpPr>
        <p:spPr bwMode="auto">
          <a:xfrm>
            <a:off x="14995525" y="9296400"/>
            <a:ext cx="13535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endParaRPr lang="en-US" sz="4300" b="1">
              <a:solidFill>
                <a:srgbClr val="336600"/>
              </a:solidFill>
            </a:endParaRPr>
          </a:p>
          <a:p>
            <a:pPr eaLnBrk="1" hangingPunct="1">
              <a:spcBef>
                <a:spcPct val="50000"/>
              </a:spcBef>
            </a:pPr>
            <a:endParaRPr lang="en-US" sz="10300" b="1"/>
          </a:p>
        </p:txBody>
      </p:sp>
      <p:sp>
        <p:nvSpPr>
          <p:cNvPr id="2062" name="Text Box 40"/>
          <p:cNvSpPr txBox="1">
            <a:spLocks noChangeArrowheads="1"/>
          </p:cNvSpPr>
          <p:nvPr/>
        </p:nvSpPr>
        <p:spPr bwMode="auto">
          <a:xfrm>
            <a:off x="637230" y="9188450"/>
            <a:ext cx="13531850" cy="791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33" tIns="85716" rIns="171433" bIns="85716"/>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eaLnBrk="1" hangingPunct="1">
              <a:spcBef>
                <a:spcPct val="50000"/>
              </a:spcBef>
            </a:pPr>
            <a:r>
              <a:rPr lang="en-US" sz="5000" b="1" dirty="0" smtClean="0">
                <a:latin typeface="Lucida Bright" pitchFamily="18" charset="0"/>
              </a:rPr>
              <a:t>Topic: </a:t>
            </a:r>
            <a:r>
              <a:rPr lang="en-US" sz="5000" dirty="0" smtClean="0">
                <a:latin typeface="Lucida Bright" pitchFamily="18" charset="0"/>
              </a:rPr>
              <a:t>Similar Polygons</a:t>
            </a:r>
            <a:endParaRPr lang="en-US" sz="5000" dirty="0">
              <a:latin typeface="Lucida Bright" pitchFamily="18" charset="0"/>
            </a:endParaRPr>
          </a:p>
          <a:p>
            <a:pPr eaLnBrk="1" hangingPunct="1">
              <a:spcBef>
                <a:spcPct val="50000"/>
              </a:spcBef>
            </a:pPr>
            <a:r>
              <a:rPr lang="en-US" sz="5000" b="1" dirty="0" smtClean="0">
                <a:latin typeface="Lucida Bright" pitchFamily="18" charset="0"/>
              </a:rPr>
              <a:t>Standards:</a:t>
            </a:r>
          </a:p>
          <a:p>
            <a:r>
              <a:rPr lang="en-US" sz="4000" u="sng" dirty="0" smtClean="0">
                <a:hlinkClick r:id="rId3"/>
              </a:rPr>
              <a:t>CCSS.Math.Content.HSG-MG.A.3</a:t>
            </a:r>
            <a:endParaRPr lang="en-US" sz="4000" u="sng" dirty="0" smtClean="0"/>
          </a:p>
          <a:p>
            <a:r>
              <a:rPr lang="en-US" sz="4000" dirty="0" smtClean="0"/>
              <a:t>Apply geometric methods to solve design problems.</a:t>
            </a:r>
          </a:p>
          <a:p>
            <a:r>
              <a:rPr lang="en-US" sz="4000" u="sng" dirty="0" smtClean="0">
                <a:hlinkClick r:id="rId4"/>
              </a:rPr>
              <a:t>CCSS.Math.Content.HSG-SRT.A.1b</a:t>
            </a:r>
            <a:endParaRPr lang="en-US" sz="4000" u="sng" dirty="0" smtClean="0"/>
          </a:p>
          <a:p>
            <a:r>
              <a:rPr lang="en-US" sz="4000" dirty="0" smtClean="0"/>
              <a:t>The dilation of a line segment is longer or shorter in the ratio given by the scale factor.</a:t>
            </a:r>
            <a:endParaRPr lang="en-US" sz="4000" b="1" dirty="0">
              <a:latin typeface="Lucida Bright" pitchFamily="18" charset="0"/>
            </a:endParaRPr>
          </a:p>
          <a:p>
            <a:pPr eaLnBrk="1" hangingPunct="1">
              <a:spcBef>
                <a:spcPct val="50000"/>
              </a:spcBef>
            </a:pPr>
            <a:endParaRPr lang="en-US" sz="5400" b="1" dirty="0">
              <a:latin typeface="Lucida Bright" pitchFamily="18" charset="0"/>
            </a:endParaRPr>
          </a:p>
        </p:txBody>
      </p:sp>
      <p:pic>
        <p:nvPicPr>
          <p:cNvPr id="2065"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647950"/>
            <a:ext cx="495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96825" y="2560638"/>
            <a:ext cx="2108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TextBox 4"/>
          <p:cNvSpPr txBox="1">
            <a:spLocks noChangeArrowheads="1"/>
          </p:cNvSpPr>
          <p:nvPr/>
        </p:nvSpPr>
        <p:spPr bwMode="auto">
          <a:xfrm>
            <a:off x="37338000" y="4872038"/>
            <a:ext cx="3886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2800" dirty="0" smtClean="0">
                <a:solidFill>
                  <a:schemeClr val="bg1"/>
                </a:solidFill>
              </a:rPr>
              <a:t>RET </a:t>
            </a:r>
            <a:r>
              <a:rPr lang="en-US" sz="2800" dirty="0">
                <a:solidFill>
                  <a:schemeClr val="bg1"/>
                </a:solidFill>
              </a:rPr>
              <a:t>is funded by the National Science Foundation, grant # EEC 0808696</a:t>
            </a:r>
            <a:r>
              <a:rPr lang="en-US" sz="2800" dirty="0" smtClean="0">
                <a:solidFill>
                  <a:schemeClr val="bg1"/>
                </a:solidFill>
              </a:rPr>
              <a:t>.</a:t>
            </a:r>
            <a:endParaRPr lang="en-US" sz="2800" dirty="0">
              <a:solidFill>
                <a:schemeClr val="bg1"/>
              </a:solidFill>
            </a:endParaRPr>
          </a:p>
        </p:txBody>
      </p:sp>
      <p:sp>
        <p:nvSpPr>
          <p:cNvPr id="2068" name="TextBox 5"/>
          <p:cNvSpPr txBox="1">
            <a:spLocks noChangeArrowheads="1"/>
          </p:cNvSpPr>
          <p:nvPr/>
        </p:nvSpPr>
        <p:spPr bwMode="auto">
          <a:xfrm>
            <a:off x="14725650" y="24482822"/>
            <a:ext cx="13712825"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000" dirty="0" smtClean="0"/>
              <a:t>The engineering design process was incorporated throughout this entire activity. Students had to understand the problem, discuss possible solutions, begin their design and then refine their design based on what they thought were the best options for the bike trail. </a:t>
            </a:r>
          </a:p>
          <a:p>
            <a:pPr eaLnBrk="1" hangingPunct="1"/>
            <a:endParaRPr lang="en-US" sz="4000" dirty="0" smtClean="0"/>
          </a:p>
          <a:p>
            <a:pPr eaLnBrk="1" hangingPunct="1"/>
            <a:endParaRPr lang="en-US" sz="4000" dirty="0"/>
          </a:p>
          <a:p>
            <a:pPr eaLnBrk="1" hangingPunct="1"/>
            <a:endParaRPr lang="en-US" sz="4000" dirty="0"/>
          </a:p>
          <a:p>
            <a:pPr eaLnBrk="1" hangingPunct="1"/>
            <a:r>
              <a:rPr lang="en-US" sz="4000" b="1" dirty="0" smtClean="0">
                <a:latin typeface="Lucida Bright" pitchFamily="18" charset="0"/>
              </a:rPr>
              <a:t>ACS</a:t>
            </a:r>
            <a:r>
              <a:rPr lang="en-US" sz="4000" b="1" dirty="0" smtClean="0"/>
              <a:t>: </a:t>
            </a:r>
            <a:r>
              <a:rPr lang="en-US" sz="4000" dirty="0" smtClean="0"/>
              <a:t>The students were able to see how engineers go from a blank canvas to an engineered design and the multitude of steps involved in that process. This activity gave students the opportunity to do this for a real world problem.</a:t>
            </a:r>
            <a:endParaRPr lang="en-US" sz="4300" dirty="0"/>
          </a:p>
        </p:txBody>
      </p:sp>
      <p:sp>
        <p:nvSpPr>
          <p:cNvPr id="2069" name="TextBox 6"/>
          <p:cNvSpPr txBox="1">
            <a:spLocks noChangeArrowheads="1"/>
          </p:cNvSpPr>
          <p:nvPr/>
        </p:nvSpPr>
        <p:spPr bwMode="auto">
          <a:xfrm>
            <a:off x="15394983" y="8971647"/>
            <a:ext cx="12649200" cy="1905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eaLnBrk="1" hangingPunct="1"/>
            <a:r>
              <a:rPr lang="en-US" sz="4000" dirty="0" smtClean="0"/>
              <a:t>The students were asked to design </a:t>
            </a:r>
            <a:br>
              <a:rPr lang="en-US" sz="4000" dirty="0" smtClean="0"/>
            </a:br>
            <a:r>
              <a:rPr lang="en-US" sz="4000" dirty="0" smtClean="0"/>
              <a:t>a bike trail following given “codes </a:t>
            </a:r>
            <a:br>
              <a:rPr lang="en-US" sz="4000" dirty="0" smtClean="0"/>
            </a:br>
            <a:r>
              <a:rPr lang="en-US" sz="4000" dirty="0" smtClean="0"/>
              <a:t>and standards” while taking into </a:t>
            </a:r>
            <a:br>
              <a:rPr lang="en-US" sz="4000" dirty="0" smtClean="0"/>
            </a:br>
            <a:r>
              <a:rPr lang="en-US" sz="4000" dirty="0" smtClean="0"/>
              <a:t>consideration cost, topography, </a:t>
            </a:r>
            <a:br>
              <a:rPr lang="en-US" sz="4000" dirty="0" smtClean="0"/>
            </a:br>
            <a:r>
              <a:rPr lang="en-US" sz="4000" dirty="0" smtClean="0"/>
              <a:t>social impacts, and environmental </a:t>
            </a:r>
            <a:br>
              <a:rPr lang="en-US" sz="4000" dirty="0" smtClean="0"/>
            </a:br>
            <a:r>
              <a:rPr lang="en-US" sz="4000" dirty="0" smtClean="0"/>
              <a:t>impacts.</a:t>
            </a:r>
          </a:p>
          <a:p>
            <a:pPr eaLnBrk="1" hangingPunct="1"/>
            <a:endParaRPr lang="en-US" sz="2000" b="1" dirty="0" smtClean="0"/>
          </a:p>
          <a:p>
            <a:pPr eaLnBrk="1" hangingPunct="1"/>
            <a:r>
              <a:rPr lang="en-US" sz="3600" b="1" dirty="0" smtClean="0"/>
              <a:t>Day 1: </a:t>
            </a:r>
          </a:p>
          <a:p>
            <a:pPr eaLnBrk="1" hangingPunct="1"/>
            <a:r>
              <a:rPr lang="en-US" sz="3600" b="1" dirty="0"/>
              <a:t>	</a:t>
            </a:r>
            <a:r>
              <a:rPr lang="en-US" sz="3600" dirty="0" smtClean="0"/>
              <a:t>Pre-assessment, presentation </a:t>
            </a:r>
          </a:p>
          <a:p>
            <a:pPr eaLnBrk="1" hangingPunct="1"/>
            <a:r>
              <a:rPr lang="en-US" sz="3600" dirty="0"/>
              <a:t>	</a:t>
            </a:r>
            <a:r>
              <a:rPr lang="en-US" sz="3600" dirty="0" smtClean="0"/>
              <a:t>of scaling using in engineering </a:t>
            </a:r>
          </a:p>
          <a:p>
            <a:pPr eaLnBrk="1" hangingPunct="1"/>
            <a:r>
              <a:rPr lang="en-US" sz="3600" dirty="0"/>
              <a:t>	</a:t>
            </a:r>
            <a:r>
              <a:rPr lang="en-US" sz="3600" dirty="0" smtClean="0"/>
              <a:t>applications, and discussion </a:t>
            </a:r>
          </a:p>
          <a:p>
            <a:pPr eaLnBrk="1" hangingPunct="1"/>
            <a:r>
              <a:rPr lang="en-US" sz="3600" dirty="0"/>
              <a:t>	</a:t>
            </a:r>
            <a:r>
              <a:rPr lang="en-US" sz="3600" dirty="0" smtClean="0"/>
              <a:t>about the activity.</a:t>
            </a:r>
            <a:br>
              <a:rPr lang="en-US" sz="3600" dirty="0" smtClean="0"/>
            </a:br>
            <a:r>
              <a:rPr lang="en-US" sz="3600" b="1" dirty="0" smtClean="0"/>
              <a:t>Day 2: </a:t>
            </a:r>
          </a:p>
          <a:p>
            <a:pPr eaLnBrk="1" hangingPunct="1"/>
            <a:r>
              <a:rPr lang="en-US" sz="3600" b="1" dirty="0"/>
              <a:t>	</a:t>
            </a:r>
            <a:r>
              <a:rPr lang="en-US" sz="3600" dirty="0" smtClean="0"/>
              <a:t>Students were given a full class period to complete 	their design.</a:t>
            </a:r>
            <a:br>
              <a:rPr lang="en-US" sz="3600" dirty="0" smtClean="0"/>
            </a:br>
            <a:r>
              <a:rPr lang="en-US" sz="3600" b="1" dirty="0" smtClean="0"/>
              <a:t>Day 3: </a:t>
            </a:r>
          </a:p>
          <a:p>
            <a:pPr eaLnBrk="1" hangingPunct="1"/>
            <a:r>
              <a:rPr lang="en-US" sz="3600" b="1" dirty="0"/>
              <a:t>	</a:t>
            </a:r>
            <a:r>
              <a:rPr lang="en-US" sz="3600" dirty="0" smtClean="0"/>
              <a:t>Presentation of the team designs, post-	assessment and discussion.</a:t>
            </a:r>
            <a:endParaRPr lang="en-US" sz="3600" dirty="0"/>
          </a:p>
          <a:p>
            <a:pPr eaLnBrk="1" hangingPunct="1"/>
            <a:endParaRPr lang="en-US" sz="40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a:p>
            <a:pPr eaLnBrk="1" hangingPunct="1"/>
            <a:endParaRPr lang="en-US" sz="4300" dirty="0"/>
          </a:p>
        </p:txBody>
      </p:sp>
      <p:sp>
        <p:nvSpPr>
          <p:cNvPr id="2070" name="TextBox 7"/>
          <p:cNvSpPr txBox="1">
            <a:spLocks noChangeArrowheads="1"/>
          </p:cNvSpPr>
          <p:nvPr/>
        </p:nvSpPr>
        <p:spPr bwMode="auto">
          <a:xfrm>
            <a:off x="29525328" y="22659529"/>
            <a:ext cx="13873747" cy="118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800">
                <a:solidFill>
                  <a:schemeClr val="tx1"/>
                </a:solidFill>
                <a:latin typeface="Arial" charset="0"/>
              </a:defRPr>
            </a:lvl1pPr>
            <a:lvl2pPr marL="742950" indent="-285750" eaLnBrk="0" hangingPunct="0">
              <a:defRPr sz="3800">
                <a:solidFill>
                  <a:schemeClr val="tx1"/>
                </a:solidFill>
                <a:latin typeface="Arial" charset="0"/>
              </a:defRPr>
            </a:lvl2pPr>
            <a:lvl3pPr marL="1143000" indent="-228600" eaLnBrk="0" hangingPunct="0">
              <a:defRPr sz="3800">
                <a:solidFill>
                  <a:schemeClr val="tx1"/>
                </a:solidFill>
                <a:latin typeface="Arial" charset="0"/>
              </a:defRPr>
            </a:lvl3pPr>
            <a:lvl4pPr marL="1600200" indent="-228600" eaLnBrk="0" hangingPunct="0">
              <a:defRPr sz="3800">
                <a:solidFill>
                  <a:schemeClr val="tx1"/>
                </a:solidFill>
                <a:latin typeface="Arial" charset="0"/>
              </a:defRPr>
            </a:lvl4pPr>
            <a:lvl5pPr marL="2057400" indent="-228600" eaLnBrk="0" hangingPunct="0">
              <a:defRPr sz="3800">
                <a:solidFill>
                  <a:schemeClr val="tx1"/>
                </a:solidFill>
                <a:latin typeface="Arial" charset="0"/>
              </a:defRPr>
            </a:lvl5pPr>
            <a:lvl6pPr marL="2514600" indent="-228600" eaLnBrk="0" fontAlgn="base" hangingPunct="0">
              <a:spcBef>
                <a:spcPct val="0"/>
              </a:spcBef>
              <a:spcAft>
                <a:spcPct val="0"/>
              </a:spcAft>
              <a:defRPr sz="3800">
                <a:solidFill>
                  <a:schemeClr val="tx1"/>
                </a:solidFill>
                <a:latin typeface="Arial" charset="0"/>
              </a:defRPr>
            </a:lvl6pPr>
            <a:lvl7pPr marL="2971800" indent="-228600" eaLnBrk="0" fontAlgn="base" hangingPunct="0">
              <a:spcBef>
                <a:spcPct val="0"/>
              </a:spcBef>
              <a:spcAft>
                <a:spcPct val="0"/>
              </a:spcAft>
              <a:defRPr sz="3800">
                <a:solidFill>
                  <a:schemeClr val="tx1"/>
                </a:solidFill>
                <a:latin typeface="Arial" charset="0"/>
              </a:defRPr>
            </a:lvl7pPr>
            <a:lvl8pPr marL="3429000" indent="-228600" eaLnBrk="0" fontAlgn="base" hangingPunct="0">
              <a:spcBef>
                <a:spcPct val="0"/>
              </a:spcBef>
              <a:spcAft>
                <a:spcPct val="0"/>
              </a:spcAft>
              <a:defRPr sz="3800">
                <a:solidFill>
                  <a:schemeClr val="tx1"/>
                </a:solidFill>
                <a:latin typeface="Arial" charset="0"/>
              </a:defRPr>
            </a:lvl8pPr>
            <a:lvl9pPr marL="3886200" indent="-228600" eaLnBrk="0" fontAlgn="base" hangingPunct="0">
              <a:spcBef>
                <a:spcPct val="0"/>
              </a:spcBef>
              <a:spcAft>
                <a:spcPct val="0"/>
              </a:spcAft>
              <a:defRPr sz="3800">
                <a:solidFill>
                  <a:schemeClr val="tx1"/>
                </a:solidFill>
                <a:latin typeface="Arial" charset="0"/>
              </a:defRPr>
            </a:lvl9pPr>
          </a:lstStyle>
          <a:p>
            <a:pPr marL="571500" indent="-571500" eaLnBrk="1" hangingPunct="1">
              <a:buFont typeface="Arial" panose="020B0604020202020204" pitchFamily="34" charset="0"/>
              <a:buChar char="•"/>
            </a:pPr>
            <a:endParaRPr lang="en-US" sz="4000" b="1" dirty="0" smtClean="0"/>
          </a:p>
          <a:p>
            <a:pPr marL="571500" indent="-571500" eaLnBrk="1" hangingPunct="1">
              <a:buFont typeface="Arial" panose="020B0604020202020204" pitchFamily="34" charset="0"/>
              <a:buChar char="•"/>
            </a:pPr>
            <a:r>
              <a:rPr lang="en-US" sz="4000" b="1" dirty="0" smtClean="0"/>
              <a:t>Reflection</a:t>
            </a:r>
          </a:p>
          <a:p>
            <a:pPr marL="1314450" lvl="1" indent="-571500" eaLnBrk="1" hangingPunct="1">
              <a:buFont typeface="Arial" panose="020B0604020202020204" pitchFamily="34" charset="0"/>
              <a:buChar char="•"/>
            </a:pPr>
            <a:r>
              <a:rPr lang="en-US" sz="4000" dirty="0" smtClean="0"/>
              <a:t>I enjoyed seeing the students struggle and progress with determining the scale factors for their maps.</a:t>
            </a:r>
          </a:p>
          <a:p>
            <a:pPr marL="1314450" lvl="1" indent="-571500" eaLnBrk="1" hangingPunct="1">
              <a:buFont typeface="Arial" panose="020B0604020202020204" pitchFamily="34" charset="0"/>
              <a:buChar char="•"/>
            </a:pPr>
            <a:r>
              <a:rPr lang="en-US" sz="4000" dirty="0" smtClean="0"/>
              <a:t>Many students had difficulty with the concept that angles do not change when a shape is scaled</a:t>
            </a:r>
            <a:endParaRPr lang="en-US" sz="4000" b="1" dirty="0" smtClean="0"/>
          </a:p>
          <a:p>
            <a:pPr marL="571500" indent="-571500" eaLnBrk="1" hangingPunct="1">
              <a:buFont typeface="Arial" panose="020B0604020202020204" pitchFamily="34" charset="0"/>
              <a:buChar char="•"/>
            </a:pPr>
            <a:r>
              <a:rPr lang="en-US" sz="4000" b="1" dirty="0" smtClean="0"/>
              <a:t>If I were to do this activity again I would…</a:t>
            </a:r>
          </a:p>
          <a:p>
            <a:pPr marL="1314450" lvl="1" indent="-571500" eaLnBrk="1" hangingPunct="1">
              <a:buFont typeface="Arial" panose="020B0604020202020204" pitchFamily="34" charset="0"/>
              <a:buChar char="•"/>
            </a:pPr>
            <a:r>
              <a:rPr lang="en-US" sz="4000" dirty="0" smtClean="0"/>
              <a:t>Include a budget and costs for the project.</a:t>
            </a:r>
          </a:p>
          <a:p>
            <a:pPr marL="1314450" lvl="1" indent="-571500" eaLnBrk="1" hangingPunct="1">
              <a:buFont typeface="Arial" panose="020B0604020202020204" pitchFamily="34" charset="0"/>
              <a:buChar char="•"/>
            </a:pPr>
            <a:r>
              <a:rPr lang="en-US" sz="4000" dirty="0" smtClean="0"/>
              <a:t>Make the pre/post assessment more difficult to give a better representation of how the activity impacted student learning.</a:t>
            </a:r>
          </a:p>
          <a:p>
            <a:pPr lvl="1" indent="0" eaLnBrk="1" hangingPunct="1"/>
            <a:endParaRPr lang="en-US" sz="4000" dirty="0" smtClean="0"/>
          </a:p>
          <a:p>
            <a:pPr algn="ctr" eaLnBrk="1" hangingPunct="1"/>
            <a:r>
              <a:rPr lang="en-US" sz="4000" dirty="0" smtClean="0"/>
              <a:t>Overall I was very pleased with how much the students enjoyed this activity. I was amazed by their presentations and true engineer critical thinking skills.</a:t>
            </a:r>
            <a:endParaRPr lang="en-US" sz="4000" dirty="0"/>
          </a:p>
          <a:p>
            <a:pPr algn="ctr" eaLnBrk="1" hangingPunct="1"/>
            <a:endParaRPr lang="en-US" sz="4000" dirty="0"/>
          </a:p>
          <a:p>
            <a:pPr algn="ctr" eaLnBrk="1" hangingPunct="1"/>
            <a:endParaRPr lang="en-US" sz="4000" dirty="0"/>
          </a:p>
          <a:p>
            <a:pPr eaLnBrk="1" hangingPunct="1"/>
            <a:endParaRPr lang="en-US" sz="4300" dirty="0"/>
          </a:p>
          <a:p>
            <a:pPr eaLnBrk="1" hangingPunct="1"/>
            <a:endParaRPr lang="en-US" sz="4300" dirty="0"/>
          </a:p>
        </p:txBody>
      </p:sp>
      <p:sp>
        <p:nvSpPr>
          <p:cNvPr id="23" name="Rectangle 20"/>
          <p:cNvSpPr>
            <a:spLocks noChangeArrowheads="1"/>
          </p:cNvSpPr>
          <p:nvPr/>
        </p:nvSpPr>
        <p:spPr bwMode="auto">
          <a:xfrm>
            <a:off x="29505275" y="13703355"/>
            <a:ext cx="13893800" cy="2102769"/>
          </a:xfrm>
          <a:prstGeom prst="rect">
            <a:avLst/>
          </a:prstGeom>
          <a:solidFill>
            <a:srgbClr val="D1F0EF"/>
          </a:solidFill>
          <a:ln w="9525">
            <a:solidFill>
              <a:schemeClr val="tx1"/>
            </a:solidFill>
            <a:miter lim="800000"/>
            <a:headEnd/>
            <a:tailEnd/>
          </a:ln>
        </p:spPr>
        <p:txBody>
          <a:bodyPr wrap="none" lIns="171433" tIns="85716" rIns="171433" bIns="85716" anchor="ctr"/>
          <a:lstStyle/>
          <a:p>
            <a:pPr algn="ctr" defTabSz="4703763"/>
            <a:r>
              <a:rPr lang="en-US" sz="6400" b="1" dirty="0" smtClean="0">
                <a:solidFill>
                  <a:srgbClr val="008080"/>
                </a:solidFill>
                <a:latin typeface="Lucida Bright" pitchFamily="18" charset="0"/>
              </a:rPr>
              <a:t>Assessment Results:  </a:t>
            </a:r>
          </a:p>
          <a:p>
            <a:pPr algn="ctr" defTabSz="4703763"/>
            <a:r>
              <a:rPr lang="en-US" sz="6400" b="1" dirty="0" smtClean="0">
                <a:solidFill>
                  <a:srgbClr val="008080"/>
                </a:solidFill>
                <a:latin typeface="Lucida Bright" pitchFamily="18" charset="0"/>
              </a:rPr>
              <a:t>Impact on Student Learning</a:t>
            </a:r>
            <a:endParaRPr lang="en-US" sz="6400" b="1" dirty="0">
              <a:solidFill>
                <a:srgbClr val="008080"/>
              </a:solidFill>
              <a:latin typeface="Lucida Bright" pitchFamily="18" charset="0"/>
            </a:endParaRPr>
          </a:p>
        </p:txBody>
      </p:sp>
      <p:grpSp>
        <p:nvGrpSpPr>
          <p:cNvPr id="7" name="Group 6"/>
          <p:cNvGrpSpPr/>
          <p:nvPr/>
        </p:nvGrpSpPr>
        <p:grpSpPr>
          <a:xfrm>
            <a:off x="14748485" y="19335769"/>
            <a:ext cx="13655675" cy="3281666"/>
            <a:chOff x="14782800" y="17137614"/>
            <a:chExt cx="13655675" cy="3281666"/>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41697" y="17137614"/>
              <a:ext cx="4296778" cy="3221605"/>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98592" y="17137614"/>
              <a:ext cx="4376883" cy="328166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82800" y="17201734"/>
              <a:ext cx="4049570" cy="3217546"/>
            </a:xfrm>
            <a:prstGeom prst="rect">
              <a:avLst/>
            </a:prstGeom>
          </p:spPr>
        </p:pic>
      </p:grpSp>
      <p:sp>
        <p:nvSpPr>
          <p:cNvPr id="8" name="Rectangle 7"/>
          <p:cNvSpPr/>
          <p:nvPr/>
        </p:nvSpPr>
        <p:spPr>
          <a:xfrm>
            <a:off x="15150584" y="27818496"/>
            <a:ext cx="12037017" cy="1323439"/>
          </a:xfrm>
          <a:prstGeom prst="rect">
            <a:avLst/>
          </a:prstGeom>
          <a:noFill/>
        </p:spPr>
        <p:txBody>
          <a:bodyPr wrap="square" lIns="91440" tIns="45720" rIns="91440" bIns="45720">
            <a:spAutoFit/>
          </a:bodyPr>
          <a:lstStyle/>
          <a:p>
            <a:pPr algn="ctr"/>
            <a:r>
              <a:rPr lang="en-US" sz="4000" b="1" dirty="0" smtClean="0">
                <a:ln/>
                <a:solidFill>
                  <a:srgbClr val="7030A0"/>
                </a:solidFill>
                <a:effectLst>
                  <a:outerShdw blurRad="38100" dist="19050" dir="2700000" algn="tl" rotWithShape="0">
                    <a:schemeClr val="dk1">
                      <a:lumMod val="50000"/>
                      <a:alpha val="40000"/>
                    </a:schemeClr>
                  </a:outerShdw>
                </a:effectLst>
              </a:rPr>
              <a:t>“It was cool to see nothing, and then see our design come to life” – Honors Geometry Student</a:t>
            </a:r>
            <a:endParaRPr lang="en-US" sz="4000" b="1" dirty="0">
              <a:ln/>
              <a:solidFill>
                <a:srgbClr val="7030A0"/>
              </a:solidFill>
              <a:effectLst>
                <a:outerShdw blurRad="38100" dist="19050" dir="2700000" algn="tl" rotWithShape="0">
                  <a:schemeClr val="dk1">
                    <a:lumMod val="50000"/>
                    <a:alpha val="40000"/>
                  </a:schemeClr>
                </a:outerShdw>
              </a:effectLst>
            </a:endParaRPr>
          </a:p>
        </p:txBody>
      </p:sp>
      <p:graphicFrame>
        <p:nvGraphicFramePr>
          <p:cNvPr id="31" name="Chart 30"/>
          <p:cNvGraphicFramePr>
            <a:graphicFrameLocks/>
          </p:cNvGraphicFramePr>
          <p:nvPr>
            <p:extLst>
              <p:ext uri="{D42A27DB-BD31-4B8C-83A1-F6EECF244321}">
                <p14:modId xmlns:p14="http://schemas.microsoft.com/office/powerpoint/2010/main" val="2623468215"/>
              </p:ext>
            </p:extLst>
          </p:nvPr>
        </p:nvGraphicFramePr>
        <p:xfrm>
          <a:off x="29743400" y="15969467"/>
          <a:ext cx="6604000" cy="4389752"/>
        </p:xfrm>
        <a:graphic>
          <a:graphicData uri="http://schemas.openxmlformats.org/drawingml/2006/chart">
            <c:chart xmlns:c="http://schemas.openxmlformats.org/drawingml/2006/chart" xmlns:r="http://schemas.openxmlformats.org/officeDocument/2006/relationships" r:id="rId10"/>
          </a:graphicData>
        </a:graphic>
      </p:graphicFrame>
      <p:sp>
        <p:nvSpPr>
          <p:cNvPr id="32" name="Rectangle 31"/>
          <p:cNvSpPr/>
          <p:nvPr/>
        </p:nvSpPr>
        <p:spPr>
          <a:xfrm>
            <a:off x="1371600" y="30022800"/>
            <a:ext cx="11316300" cy="1938992"/>
          </a:xfrm>
          <a:prstGeom prst="rect">
            <a:avLst/>
          </a:prstGeom>
          <a:noFill/>
        </p:spPr>
        <p:txBody>
          <a:bodyPr wrap="square" lIns="91440" tIns="45720" rIns="91440" bIns="45720">
            <a:spAutoFit/>
          </a:bodyPr>
          <a:lstStyle/>
          <a:p>
            <a:pPr algn="ctr"/>
            <a:r>
              <a:rPr lang="en-US" sz="4000" b="1" dirty="0" smtClean="0">
                <a:ln/>
                <a:solidFill>
                  <a:srgbClr val="7030A0"/>
                </a:solidFill>
                <a:effectLst>
                  <a:outerShdw blurRad="38100" dist="19050" dir="2700000" algn="tl" rotWithShape="0">
                    <a:schemeClr val="dk1">
                      <a:lumMod val="50000"/>
                      <a:alpha val="40000"/>
                    </a:schemeClr>
                  </a:outerShdw>
                </a:effectLst>
              </a:rPr>
              <a:t>“(This activity) made me think about all the things engineers need to consider when they do a design” – Honors Geometry Student</a:t>
            </a:r>
            <a:endParaRPr lang="en-US" sz="4000" b="1" dirty="0">
              <a:ln/>
              <a:solidFill>
                <a:srgbClr val="7030A0"/>
              </a:solidFill>
              <a:effectLst>
                <a:outerShdw blurRad="38100" dist="19050" dir="2700000" algn="tl" rotWithShape="0">
                  <a:schemeClr val="dk1">
                    <a:lumMod val="50000"/>
                    <a:alpha val="40000"/>
                  </a:schemeClr>
                </a:outerShdw>
              </a:effectLst>
            </a:endParaRPr>
          </a:p>
        </p:txBody>
      </p:sp>
      <p:sp>
        <p:nvSpPr>
          <p:cNvPr id="4" name="Isosceles Triangle 3"/>
          <p:cNvSpPr/>
          <p:nvPr/>
        </p:nvSpPr>
        <p:spPr bwMode="auto">
          <a:xfrm>
            <a:off x="10993649" y="9296400"/>
            <a:ext cx="2192807" cy="2119745"/>
          </a:xfrm>
          <a:prstGeom prst="triangle">
            <a:avLst/>
          </a:prstGeom>
          <a:solidFill>
            <a:srgbClr val="660066"/>
          </a:solidFill>
          <a:ln w="952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33" name="Isosceles Triangle 32"/>
          <p:cNvSpPr/>
          <p:nvPr/>
        </p:nvSpPr>
        <p:spPr bwMode="auto">
          <a:xfrm>
            <a:off x="12649487" y="10148968"/>
            <a:ext cx="1774537" cy="1715412"/>
          </a:xfrm>
          <a:prstGeom prst="triangle">
            <a:avLst/>
          </a:prstGeom>
          <a:solidFill>
            <a:srgbClr val="008080"/>
          </a:solidFill>
          <a:ln w="952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35" name="Text Box 36"/>
          <p:cNvSpPr txBox="1">
            <a:spLocks noChangeArrowheads="1"/>
          </p:cNvSpPr>
          <p:nvPr/>
        </p:nvSpPr>
        <p:spPr bwMode="auto">
          <a:xfrm>
            <a:off x="29977773" y="20359219"/>
            <a:ext cx="12846627" cy="146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2750" dirty="0" smtClean="0"/>
              <a:t>The 3</a:t>
            </a:r>
            <a:r>
              <a:rPr lang="en-US" sz="2750" baseline="30000" dirty="0" smtClean="0"/>
              <a:t>rd</a:t>
            </a:r>
            <a:r>
              <a:rPr lang="en-US" sz="2750" dirty="0" smtClean="0"/>
              <a:t> question on the left chart was a word problem asking the angle of a scaled down figure. The students were asked a similar question (#5) with a figure on their homework after the activity and the data is shown to the right above.</a:t>
            </a:r>
            <a:endParaRPr lang="en-US" sz="2750" dirty="0"/>
          </a:p>
        </p:txBody>
      </p:sp>
      <p:sp>
        <p:nvSpPr>
          <p:cNvPr id="46" name="Smiley Face 45"/>
          <p:cNvSpPr/>
          <p:nvPr/>
        </p:nvSpPr>
        <p:spPr bwMode="auto">
          <a:xfrm>
            <a:off x="37124695" y="16561471"/>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47" name="Smiley Face 46"/>
          <p:cNvSpPr/>
          <p:nvPr/>
        </p:nvSpPr>
        <p:spPr bwMode="auto">
          <a:xfrm>
            <a:off x="40316751" y="16559338"/>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48" name="Smiley Face 47"/>
          <p:cNvSpPr/>
          <p:nvPr/>
        </p:nvSpPr>
        <p:spPr bwMode="auto">
          <a:xfrm>
            <a:off x="39653681" y="16559338"/>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49" name="Smiley Face 48"/>
          <p:cNvSpPr/>
          <p:nvPr/>
        </p:nvSpPr>
        <p:spPr bwMode="auto">
          <a:xfrm>
            <a:off x="40910091" y="16559338"/>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0" name="Smiley Face 49"/>
          <p:cNvSpPr/>
          <p:nvPr/>
        </p:nvSpPr>
        <p:spPr bwMode="auto">
          <a:xfrm>
            <a:off x="39029279" y="16548792"/>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1" name="Smiley Face 50"/>
          <p:cNvSpPr/>
          <p:nvPr/>
        </p:nvSpPr>
        <p:spPr bwMode="auto">
          <a:xfrm>
            <a:off x="38404877" y="16561471"/>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2" name="Smiley Face 51"/>
          <p:cNvSpPr/>
          <p:nvPr/>
        </p:nvSpPr>
        <p:spPr bwMode="auto">
          <a:xfrm>
            <a:off x="37741807" y="16545431"/>
            <a:ext cx="527414" cy="461486"/>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grpSp>
        <p:nvGrpSpPr>
          <p:cNvPr id="55" name="Group 54"/>
          <p:cNvGrpSpPr/>
          <p:nvPr/>
        </p:nvGrpSpPr>
        <p:grpSpPr>
          <a:xfrm>
            <a:off x="37124695" y="17097286"/>
            <a:ext cx="4312810" cy="477526"/>
            <a:chOff x="36810095" y="16148050"/>
            <a:chExt cx="4984872" cy="551939"/>
          </a:xfrm>
          <a:solidFill>
            <a:srgbClr val="008080"/>
          </a:solidFill>
        </p:grpSpPr>
        <p:sp>
          <p:nvSpPr>
            <p:cNvPr id="56" name="Smiley Face 55"/>
            <p:cNvSpPr/>
            <p:nvPr/>
          </p:nvSpPr>
          <p:spPr bwMode="auto">
            <a:xfrm>
              <a:off x="36810095"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7" name="Smiley Face 56"/>
            <p:cNvSpPr/>
            <p:nvPr/>
          </p:nvSpPr>
          <p:spPr bwMode="auto">
            <a:xfrm>
              <a:off x="404995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8" name="Smiley Face 57"/>
            <p:cNvSpPr/>
            <p:nvPr/>
          </p:nvSpPr>
          <p:spPr bwMode="auto">
            <a:xfrm>
              <a:off x="39733171"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59" name="Smiley Face 58"/>
            <p:cNvSpPr/>
            <p:nvPr/>
          </p:nvSpPr>
          <p:spPr bwMode="auto">
            <a:xfrm>
              <a:off x="411853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0" name="Smiley Face 59"/>
            <p:cNvSpPr/>
            <p:nvPr/>
          </p:nvSpPr>
          <p:spPr bwMode="auto">
            <a:xfrm>
              <a:off x="39011469" y="16151935"/>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1" name="Smiley Face 60"/>
            <p:cNvSpPr/>
            <p:nvPr/>
          </p:nvSpPr>
          <p:spPr bwMode="auto">
            <a:xfrm>
              <a:off x="38289767"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2" name="Smiley Face 61"/>
            <p:cNvSpPr/>
            <p:nvPr/>
          </p:nvSpPr>
          <p:spPr bwMode="auto">
            <a:xfrm>
              <a:off x="37523371" y="16148050"/>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grpSp>
      <p:sp>
        <p:nvSpPr>
          <p:cNvPr id="63" name="Smiley Face 62"/>
          <p:cNvSpPr/>
          <p:nvPr/>
        </p:nvSpPr>
        <p:spPr bwMode="auto">
          <a:xfrm>
            <a:off x="37741807" y="17686079"/>
            <a:ext cx="527414" cy="461486"/>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4" name="Smiley Face 63"/>
          <p:cNvSpPr/>
          <p:nvPr/>
        </p:nvSpPr>
        <p:spPr bwMode="auto">
          <a:xfrm>
            <a:off x="38385543" y="17706141"/>
            <a:ext cx="527414" cy="461486"/>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5" name="Smiley Face 64"/>
          <p:cNvSpPr/>
          <p:nvPr/>
        </p:nvSpPr>
        <p:spPr bwMode="auto">
          <a:xfrm>
            <a:off x="39029279" y="17704861"/>
            <a:ext cx="527414" cy="461486"/>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6" name="Smiley Face 65"/>
          <p:cNvSpPr/>
          <p:nvPr/>
        </p:nvSpPr>
        <p:spPr bwMode="auto">
          <a:xfrm>
            <a:off x="39673015" y="17701477"/>
            <a:ext cx="527414" cy="461486"/>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67" name="Smiley Face 66"/>
          <p:cNvSpPr/>
          <p:nvPr/>
        </p:nvSpPr>
        <p:spPr bwMode="auto">
          <a:xfrm>
            <a:off x="40316751" y="17700291"/>
            <a:ext cx="527414" cy="461486"/>
          </a:xfrm>
          <a:prstGeom prst="smileyF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grpSp>
        <p:nvGrpSpPr>
          <p:cNvPr id="11" name="Group 10"/>
          <p:cNvGrpSpPr/>
          <p:nvPr/>
        </p:nvGrpSpPr>
        <p:grpSpPr>
          <a:xfrm>
            <a:off x="37130638" y="18889122"/>
            <a:ext cx="4324696" cy="1178605"/>
            <a:chOff x="36823833" y="18912916"/>
            <a:chExt cx="4324696" cy="1178605"/>
          </a:xfrm>
          <a:solidFill>
            <a:srgbClr val="660066">
              <a:alpha val="20000"/>
            </a:srgbClr>
          </a:solidFill>
        </p:grpSpPr>
        <p:grpSp>
          <p:nvGrpSpPr>
            <p:cNvPr id="69" name="Group 68"/>
            <p:cNvGrpSpPr/>
            <p:nvPr/>
          </p:nvGrpSpPr>
          <p:grpSpPr>
            <a:xfrm>
              <a:off x="36823833" y="18912916"/>
              <a:ext cx="4312810" cy="477526"/>
              <a:chOff x="36810095" y="16148050"/>
              <a:chExt cx="4984872" cy="551939"/>
            </a:xfrm>
            <a:grpFill/>
          </p:grpSpPr>
          <p:sp>
            <p:nvSpPr>
              <p:cNvPr id="70" name="Smiley Face 69"/>
              <p:cNvSpPr/>
              <p:nvPr/>
            </p:nvSpPr>
            <p:spPr bwMode="auto">
              <a:xfrm>
                <a:off x="36810095"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1" name="Smiley Face 70"/>
              <p:cNvSpPr/>
              <p:nvPr/>
            </p:nvSpPr>
            <p:spPr bwMode="auto">
              <a:xfrm>
                <a:off x="404995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2" name="Smiley Face 71"/>
              <p:cNvSpPr/>
              <p:nvPr/>
            </p:nvSpPr>
            <p:spPr bwMode="auto">
              <a:xfrm>
                <a:off x="39733171"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3" name="Smiley Face 72"/>
              <p:cNvSpPr/>
              <p:nvPr/>
            </p:nvSpPr>
            <p:spPr bwMode="auto">
              <a:xfrm>
                <a:off x="411853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4" name="Smiley Face 73"/>
              <p:cNvSpPr/>
              <p:nvPr/>
            </p:nvSpPr>
            <p:spPr bwMode="auto">
              <a:xfrm>
                <a:off x="39011469" y="16151935"/>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5" name="Smiley Face 74"/>
              <p:cNvSpPr/>
              <p:nvPr/>
            </p:nvSpPr>
            <p:spPr bwMode="auto">
              <a:xfrm>
                <a:off x="38289767"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6" name="Smiley Face 75"/>
              <p:cNvSpPr/>
              <p:nvPr/>
            </p:nvSpPr>
            <p:spPr bwMode="auto">
              <a:xfrm>
                <a:off x="37523371" y="16148050"/>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grpSp>
        <p:grpSp>
          <p:nvGrpSpPr>
            <p:cNvPr id="77" name="Group 76"/>
            <p:cNvGrpSpPr/>
            <p:nvPr/>
          </p:nvGrpSpPr>
          <p:grpSpPr>
            <a:xfrm>
              <a:off x="36835719" y="19613995"/>
              <a:ext cx="4312810" cy="477526"/>
              <a:chOff x="36810095" y="16148050"/>
              <a:chExt cx="4984872" cy="551939"/>
            </a:xfrm>
            <a:grpFill/>
          </p:grpSpPr>
          <p:sp>
            <p:nvSpPr>
              <p:cNvPr id="78" name="Smiley Face 77"/>
              <p:cNvSpPr/>
              <p:nvPr/>
            </p:nvSpPr>
            <p:spPr bwMode="auto">
              <a:xfrm>
                <a:off x="36810095"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79" name="Smiley Face 78"/>
              <p:cNvSpPr/>
              <p:nvPr/>
            </p:nvSpPr>
            <p:spPr bwMode="auto">
              <a:xfrm>
                <a:off x="404995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80" name="Smiley Face 79"/>
              <p:cNvSpPr/>
              <p:nvPr/>
            </p:nvSpPr>
            <p:spPr bwMode="auto">
              <a:xfrm>
                <a:off x="39733171"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81" name="Smiley Face 80"/>
              <p:cNvSpPr/>
              <p:nvPr/>
            </p:nvSpPr>
            <p:spPr bwMode="auto">
              <a:xfrm>
                <a:off x="41185367" y="16164124"/>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82" name="Smiley Face 81"/>
              <p:cNvSpPr/>
              <p:nvPr/>
            </p:nvSpPr>
            <p:spPr bwMode="auto">
              <a:xfrm>
                <a:off x="39011469" y="16151935"/>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83" name="Smiley Face 82"/>
              <p:cNvSpPr/>
              <p:nvPr/>
            </p:nvSpPr>
            <p:spPr bwMode="auto">
              <a:xfrm>
                <a:off x="38289767" y="16166589"/>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84" name="Smiley Face 83"/>
              <p:cNvSpPr/>
              <p:nvPr/>
            </p:nvSpPr>
            <p:spPr bwMode="auto">
              <a:xfrm>
                <a:off x="37523371" y="16148050"/>
                <a:ext cx="609600" cy="533400"/>
              </a:xfrm>
              <a:prstGeom prst="smileyFace">
                <a:avLst/>
              </a:prstGeom>
              <a:gr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grpSp>
      </p:grpSp>
      <p:sp>
        <p:nvSpPr>
          <p:cNvPr id="87" name="Text Box 36"/>
          <p:cNvSpPr txBox="1">
            <a:spLocks noChangeArrowheads="1"/>
          </p:cNvSpPr>
          <p:nvPr/>
        </p:nvSpPr>
        <p:spPr bwMode="auto">
          <a:xfrm>
            <a:off x="34356883" y="15943958"/>
            <a:ext cx="9907863" cy="45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1800" b="1" dirty="0" smtClean="0"/>
              <a:t>Number of Students that Turned in Post Activity Homework</a:t>
            </a:r>
            <a:endParaRPr lang="en-US" sz="1800" b="1" dirty="0"/>
          </a:p>
        </p:txBody>
      </p:sp>
      <p:sp>
        <p:nvSpPr>
          <p:cNvPr id="88" name="Text Box 36"/>
          <p:cNvSpPr txBox="1">
            <a:spLocks noChangeArrowheads="1"/>
          </p:cNvSpPr>
          <p:nvPr/>
        </p:nvSpPr>
        <p:spPr bwMode="auto">
          <a:xfrm>
            <a:off x="34620590" y="18324001"/>
            <a:ext cx="9907863" cy="45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1800" b="1" dirty="0" smtClean="0"/>
              <a:t>Number of Students that Answered Question #5</a:t>
            </a:r>
            <a:endParaRPr lang="en-US" sz="1800" b="1" dirty="0"/>
          </a:p>
        </p:txBody>
      </p:sp>
      <p:sp>
        <p:nvSpPr>
          <p:cNvPr id="89" name="Smiley Face 88"/>
          <p:cNvSpPr/>
          <p:nvPr/>
        </p:nvSpPr>
        <p:spPr bwMode="auto">
          <a:xfrm>
            <a:off x="41986200" y="17097159"/>
            <a:ext cx="298814" cy="261462"/>
          </a:xfrm>
          <a:prstGeom prst="smileyFace">
            <a:avLst/>
          </a:prstGeom>
          <a:solidFill>
            <a:srgbClr val="00808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90" name="Text Box 36"/>
          <p:cNvSpPr txBox="1">
            <a:spLocks noChangeArrowheads="1"/>
          </p:cNvSpPr>
          <p:nvPr/>
        </p:nvSpPr>
        <p:spPr bwMode="auto">
          <a:xfrm>
            <a:off x="42190402" y="16956371"/>
            <a:ext cx="1472705" cy="6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1400" b="1" dirty="0" smtClean="0"/>
              <a:t>Answered </a:t>
            </a:r>
            <a:br>
              <a:rPr lang="en-US" sz="1400" b="1" dirty="0" smtClean="0"/>
            </a:br>
            <a:r>
              <a:rPr lang="en-US" sz="1400" b="1" dirty="0" smtClean="0"/>
              <a:t>Question #5</a:t>
            </a:r>
            <a:endParaRPr lang="en-US" sz="1400" b="1" dirty="0"/>
          </a:p>
        </p:txBody>
      </p:sp>
      <p:sp>
        <p:nvSpPr>
          <p:cNvPr id="91" name="Text Box 36"/>
          <p:cNvSpPr txBox="1">
            <a:spLocks noChangeArrowheads="1"/>
          </p:cNvSpPr>
          <p:nvPr/>
        </p:nvSpPr>
        <p:spPr bwMode="auto">
          <a:xfrm>
            <a:off x="41455334" y="19200620"/>
            <a:ext cx="2944480" cy="8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1400" b="1" dirty="0" smtClean="0"/>
              <a:t>Answered </a:t>
            </a:r>
            <a:br>
              <a:rPr lang="en-US" sz="1400" b="1" dirty="0" smtClean="0"/>
            </a:br>
            <a:r>
              <a:rPr lang="en-US" sz="1400" b="1" dirty="0" smtClean="0"/>
              <a:t>Question #5</a:t>
            </a:r>
            <a:br>
              <a:rPr lang="en-US" sz="1400" b="1" dirty="0" smtClean="0"/>
            </a:br>
            <a:r>
              <a:rPr lang="en-US" sz="1400" b="1" dirty="0" smtClean="0"/>
              <a:t>Correctly</a:t>
            </a:r>
            <a:endParaRPr lang="en-US" sz="1400" b="1" dirty="0"/>
          </a:p>
        </p:txBody>
      </p:sp>
      <p:sp>
        <p:nvSpPr>
          <p:cNvPr id="92" name="Smiley Face 91"/>
          <p:cNvSpPr/>
          <p:nvPr/>
        </p:nvSpPr>
        <p:spPr bwMode="auto">
          <a:xfrm>
            <a:off x="41986200" y="19406509"/>
            <a:ext cx="298814" cy="261462"/>
          </a:xfrm>
          <a:prstGeom prst="smileyFace">
            <a:avLst/>
          </a:prstGeom>
          <a:solidFill>
            <a:srgbClr val="660066">
              <a:alpha val="2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sp>
        <p:nvSpPr>
          <p:cNvPr id="93" name="Text Box 36"/>
          <p:cNvSpPr txBox="1">
            <a:spLocks noChangeArrowheads="1"/>
          </p:cNvSpPr>
          <p:nvPr/>
        </p:nvSpPr>
        <p:spPr bwMode="auto">
          <a:xfrm>
            <a:off x="42530797" y="17457741"/>
            <a:ext cx="791914" cy="4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433" tIns="85716" rIns="171433" bIns="85716">
            <a:spAutoFit/>
          </a:bodyPr>
          <a:lstStyle>
            <a:lvl1pPr defTabSz="4703763" eaLnBrk="0" hangingPunct="0">
              <a:defRPr sz="3800">
                <a:solidFill>
                  <a:schemeClr val="tx1"/>
                </a:solidFill>
                <a:latin typeface="Arial" charset="0"/>
              </a:defRPr>
            </a:lvl1pPr>
            <a:lvl2pPr marL="742950" indent="-285750" defTabSz="4703763" eaLnBrk="0" hangingPunct="0">
              <a:defRPr sz="3800">
                <a:solidFill>
                  <a:schemeClr val="tx1"/>
                </a:solidFill>
                <a:latin typeface="Arial" charset="0"/>
              </a:defRPr>
            </a:lvl2pPr>
            <a:lvl3pPr marL="1143000" indent="-228600" defTabSz="4703763" eaLnBrk="0" hangingPunct="0">
              <a:defRPr sz="3800">
                <a:solidFill>
                  <a:schemeClr val="tx1"/>
                </a:solidFill>
                <a:latin typeface="Arial" charset="0"/>
              </a:defRPr>
            </a:lvl3pPr>
            <a:lvl4pPr marL="1600200" indent="-228600" defTabSz="4703763" eaLnBrk="0" hangingPunct="0">
              <a:defRPr sz="3800">
                <a:solidFill>
                  <a:schemeClr val="tx1"/>
                </a:solidFill>
                <a:latin typeface="Arial" charset="0"/>
              </a:defRPr>
            </a:lvl4pPr>
            <a:lvl5pPr marL="2057400" indent="-228600" defTabSz="4703763" eaLnBrk="0" hangingPunct="0">
              <a:defRPr sz="3800">
                <a:solidFill>
                  <a:schemeClr val="tx1"/>
                </a:solidFill>
                <a:latin typeface="Arial" charset="0"/>
              </a:defRPr>
            </a:lvl5pPr>
            <a:lvl6pPr marL="2514600" indent="-228600" defTabSz="4703763" eaLnBrk="0" fontAlgn="base" hangingPunct="0">
              <a:spcBef>
                <a:spcPct val="0"/>
              </a:spcBef>
              <a:spcAft>
                <a:spcPct val="0"/>
              </a:spcAft>
              <a:defRPr sz="3800">
                <a:solidFill>
                  <a:schemeClr val="tx1"/>
                </a:solidFill>
                <a:latin typeface="Arial" charset="0"/>
              </a:defRPr>
            </a:lvl6pPr>
            <a:lvl7pPr marL="2971800" indent="-228600" defTabSz="4703763" eaLnBrk="0" fontAlgn="base" hangingPunct="0">
              <a:spcBef>
                <a:spcPct val="0"/>
              </a:spcBef>
              <a:spcAft>
                <a:spcPct val="0"/>
              </a:spcAft>
              <a:defRPr sz="3800">
                <a:solidFill>
                  <a:schemeClr val="tx1"/>
                </a:solidFill>
                <a:latin typeface="Arial" charset="0"/>
              </a:defRPr>
            </a:lvl7pPr>
            <a:lvl8pPr marL="3429000" indent="-228600" defTabSz="4703763" eaLnBrk="0" fontAlgn="base" hangingPunct="0">
              <a:spcBef>
                <a:spcPct val="0"/>
              </a:spcBef>
              <a:spcAft>
                <a:spcPct val="0"/>
              </a:spcAft>
              <a:defRPr sz="3800">
                <a:solidFill>
                  <a:schemeClr val="tx1"/>
                </a:solidFill>
                <a:latin typeface="Arial" charset="0"/>
              </a:defRPr>
            </a:lvl8pPr>
            <a:lvl9pPr marL="3886200" indent="-228600" defTabSz="4703763" eaLnBrk="0" fontAlgn="base" hangingPunct="0">
              <a:spcBef>
                <a:spcPct val="0"/>
              </a:spcBef>
              <a:spcAft>
                <a:spcPct val="0"/>
              </a:spcAft>
              <a:defRPr sz="3800">
                <a:solidFill>
                  <a:schemeClr val="tx1"/>
                </a:solidFill>
                <a:latin typeface="Arial" charset="0"/>
              </a:defRPr>
            </a:lvl9pPr>
          </a:lstStyle>
          <a:p>
            <a:pPr algn="ctr" eaLnBrk="1" hangingPunct="1">
              <a:spcBef>
                <a:spcPct val="50000"/>
              </a:spcBef>
            </a:pPr>
            <a:r>
              <a:rPr lang="en-US" sz="1600" b="1" dirty="0" smtClean="0"/>
              <a:t>74%</a:t>
            </a:r>
            <a:endParaRPr lang="en-US" sz="1600" b="1" dirty="0"/>
          </a:p>
        </p:txBody>
      </p:sp>
      <p:grpSp>
        <p:nvGrpSpPr>
          <p:cNvPr id="15" name="Group 14"/>
          <p:cNvGrpSpPr/>
          <p:nvPr/>
        </p:nvGrpSpPr>
        <p:grpSpPr>
          <a:xfrm>
            <a:off x="30234879" y="9073905"/>
            <a:ext cx="5729300" cy="4405984"/>
            <a:chOff x="30137346" y="9041419"/>
            <a:chExt cx="5729300" cy="4405984"/>
          </a:xfrm>
        </p:grpSpPr>
        <p:sp>
          <p:nvSpPr>
            <p:cNvPr id="14" name="Rectangle 13"/>
            <p:cNvSpPr/>
            <p:nvPr/>
          </p:nvSpPr>
          <p:spPr bwMode="auto">
            <a:xfrm>
              <a:off x="30137346" y="9041419"/>
              <a:ext cx="5729300" cy="4405984"/>
            </a:xfrm>
            <a:prstGeom prst="rect">
              <a:avLst/>
            </a:prstGeom>
            <a:solidFill>
              <a:srgbClr val="660066"/>
            </a:solidFill>
            <a:ln w="952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81821" y="9247632"/>
              <a:ext cx="5359830" cy="4019872"/>
            </a:xfrm>
            <a:prstGeom prst="rect">
              <a:avLst/>
            </a:prstGeom>
          </p:spPr>
        </p:pic>
      </p:grpSp>
      <p:grpSp>
        <p:nvGrpSpPr>
          <p:cNvPr id="16" name="Group 15"/>
          <p:cNvGrpSpPr/>
          <p:nvPr/>
        </p:nvGrpSpPr>
        <p:grpSpPr>
          <a:xfrm>
            <a:off x="36801497" y="9073905"/>
            <a:ext cx="5729300" cy="4405984"/>
            <a:chOff x="36927774" y="9044510"/>
            <a:chExt cx="5729300" cy="4405984"/>
          </a:xfrm>
        </p:grpSpPr>
        <p:sp>
          <p:nvSpPr>
            <p:cNvPr id="97" name="Rectangle 96"/>
            <p:cNvSpPr/>
            <p:nvPr/>
          </p:nvSpPr>
          <p:spPr bwMode="auto">
            <a:xfrm>
              <a:off x="36927774" y="9044510"/>
              <a:ext cx="5729300" cy="4405984"/>
            </a:xfrm>
            <a:prstGeom prst="rect">
              <a:avLst/>
            </a:prstGeom>
            <a:solidFill>
              <a:srgbClr val="660066"/>
            </a:solidFill>
            <a:ln w="9525" cap="flat" cmpd="sng" algn="ctr">
              <a:solidFill>
                <a:srgbClr val="66006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800" b="0" i="0" u="none" strike="noStrike" cap="none" normalizeH="0" baseline="0" smtClean="0">
                <a:ln>
                  <a:noFill/>
                </a:ln>
                <a:solidFill>
                  <a:schemeClr val="tx1"/>
                </a:solidFill>
                <a:effectLst/>
                <a:latin typeface="Arial" charset="0"/>
              </a:endParaRPr>
            </a:p>
          </p:txBody>
        </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44067" y="9224247"/>
              <a:ext cx="5403458" cy="4052594"/>
            </a:xfrm>
            <a:prstGeom prst="rect">
              <a:avLst/>
            </a:prstGeom>
          </p:spPr>
        </p:pic>
      </p:gr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17862" y="9188449"/>
            <a:ext cx="4811424" cy="62085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3878</TotalTime>
  <Words>543</Words>
  <Application>Microsoft Office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Bike Trail to Scale Kayla Quinter Cincinnati Country Day School, Honors Geometry (9)</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Debora A Liberi</cp:lastModifiedBy>
  <cp:revision>80</cp:revision>
  <dcterms:created xsi:type="dcterms:W3CDTF">2004-07-26T21:45:23Z</dcterms:created>
  <dcterms:modified xsi:type="dcterms:W3CDTF">2014-04-03T18:13:01Z</dcterms:modified>
  <cp:category>science research poster</cp:category>
</cp:coreProperties>
</file>